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67" r:id="rId2"/>
    <p:sldId id="288" r:id="rId3"/>
    <p:sldId id="271" r:id="rId4"/>
    <p:sldId id="272" r:id="rId5"/>
    <p:sldId id="273" r:id="rId6"/>
    <p:sldId id="289" r:id="rId7"/>
    <p:sldId id="274" r:id="rId8"/>
    <p:sldId id="257" r:id="rId9"/>
    <p:sldId id="258" r:id="rId10"/>
    <p:sldId id="290" r:id="rId11"/>
    <p:sldId id="259" r:id="rId12"/>
    <p:sldId id="264" r:id="rId13"/>
    <p:sldId id="265" r:id="rId14"/>
    <p:sldId id="263" r:id="rId15"/>
    <p:sldId id="275" r:id="rId16"/>
    <p:sldId id="276" r:id="rId17"/>
    <p:sldId id="277" r:id="rId18"/>
    <p:sldId id="278" r:id="rId19"/>
    <p:sldId id="280" r:id="rId20"/>
    <p:sldId id="281" r:id="rId21"/>
    <p:sldId id="287" r:id="rId22"/>
    <p:sldId id="291" r:id="rId23"/>
    <p:sldId id="282" r:id="rId24"/>
    <p:sldId id="268" r:id="rId2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44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29D0A7-27BD-420A-B96F-1532A4871401}" type="datetimeFigureOut">
              <a:rPr lang="pt-BR" smtClean="0"/>
              <a:pPr/>
              <a:t>13/03/2016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3BC25-E19B-401C-84A6-EE1BF86A163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3172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6398A-ADA9-4764-BD43-5D8A1C31CC0A}" type="datetimeFigureOut">
              <a:rPr lang="pt-BR" smtClean="0"/>
              <a:pPr/>
              <a:t>13/03/2016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468F1-D958-4978-B1F5-25D395F6380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6398A-ADA9-4764-BD43-5D8A1C31CC0A}" type="datetimeFigureOut">
              <a:rPr lang="pt-BR" smtClean="0"/>
              <a:pPr/>
              <a:t>13/03/2016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468F1-D958-4978-B1F5-25D395F6380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6398A-ADA9-4764-BD43-5D8A1C31CC0A}" type="datetimeFigureOut">
              <a:rPr lang="pt-BR" smtClean="0"/>
              <a:pPr/>
              <a:t>13/03/2016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468F1-D958-4978-B1F5-25D395F6380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6398A-ADA9-4764-BD43-5D8A1C31CC0A}" type="datetimeFigureOut">
              <a:rPr lang="pt-BR" smtClean="0"/>
              <a:pPr/>
              <a:t>13/03/2016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468F1-D958-4978-B1F5-25D395F6380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6398A-ADA9-4764-BD43-5D8A1C31CC0A}" type="datetimeFigureOut">
              <a:rPr lang="pt-BR" smtClean="0"/>
              <a:pPr/>
              <a:t>13/03/2016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468F1-D958-4978-B1F5-25D395F6380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6398A-ADA9-4764-BD43-5D8A1C31CC0A}" type="datetimeFigureOut">
              <a:rPr lang="pt-BR" smtClean="0"/>
              <a:pPr/>
              <a:t>13/03/2016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468F1-D958-4978-B1F5-25D395F6380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6398A-ADA9-4764-BD43-5D8A1C31CC0A}" type="datetimeFigureOut">
              <a:rPr lang="pt-BR" smtClean="0"/>
              <a:pPr/>
              <a:t>13/03/2016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468F1-D958-4978-B1F5-25D395F6380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6398A-ADA9-4764-BD43-5D8A1C31CC0A}" type="datetimeFigureOut">
              <a:rPr lang="pt-BR" smtClean="0"/>
              <a:pPr/>
              <a:t>13/03/2016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468F1-D958-4978-B1F5-25D395F6380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6398A-ADA9-4764-BD43-5D8A1C31CC0A}" type="datetimeFigureOut">
              <a:rPr lang="pt-BR" smtClean="0"/>
              <a:pPr/>
              <a:t>13/03/2016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468F1-D958-4978-B1F5-25D395F6380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6398A-ADA9-4764-BD43-5D8A1C31CC0A}" type="datetimeFigureOut">
              <a:rPr lang="pt-BR" smtClean="0"/>
              <a:pPr/>
              <a:t>13/03/2016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468F1-D958-4978-B1F5-25D395F6380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6398A-ADA9-4764-BD43-5D8A1C31CC0A}" type="datetimeFigureOut">
              <a:rPr lang="pt-BR" smtClean="0"/>
              <a:pPr/>
              <a:t>13/03/2016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468F1-D958-4978-B1F5-25D395F6380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D6398A-ADA9-4764-BD43-5D8A1C31CC0A}" type="datetimeFigureOut">
              <a:rPr lang="pt-BR" smtClean="0"/>
              <a:pPr/>
              <a:t>13/03/2016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0468F1-D958-4978-B1F5-25D395F6380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899592" y="3008354"/>
            <a:ext cx="756084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7200" dirty="0" smtClean="0">
                <a:solidFill>
                  <a:schemeClr val="bg1"/>
                </a:solidFill>
                <a:latin typeface="Bodoni MT Black" panose="02070A03080606020203" pitchFamily="18" charset="0"/>
              </a:rPr>
              <a:t>OFICINA LITERÁRIA</a:t>
            </a:r>
            <a:endParaRPr lang="pt-BR" sz="7200" dirty="0">
              <a:solidFill>
                <a:schemeClr val="bg1"/>
              </a:solidFill>
              <a:latin typeface="Bodoni MT Black" panose="02070A03080606020203" pitchFamily="18" charset="0"/>
            </a:endParaRPr>
          </a:p>
          <a:p>
            <a:pPr algn="ctr"/>
            <a:r>
              <a:rPr lang="pt-BR" sz="7200" dirty="0" smtClean="0">
                <a:solidFill>
                  <a:schemeClr val="bg1"/>
                </a:solidFill>
                <a:latin typeface="Bodoni MT Black" panose="02070A03080606020203" pitchFamily="18" charset="0"/>
              </a:rPr>
              <a:t>2016</a:t>
            </a:r>
            <a:endParaRPr lang="pt-BR" sz="7200" dirty="0">
              <a:solidFill>
                <a:schemeClr val="bg1"/>
              </a:solidFill>
              <a:latin typeface="Bodoni MT Black" panose="02070A03080606020203" pitchFamily="18" charset="0"/>
            </a:endParaRPr>
          </a:p>
        </p:txBody>
      </p:sp>
      <p:pic>
        <p:nvPicPr>
          <p:cNvPr id="10" name="Picture 4" descr="http://www.flip4new.de/blog/wp-content/uploads/2014/02/Books-06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62"/>
          <a:stretch/>
        </p:blipFill>
        <p:spPr bwMode="auto">
          <a:xfrm>
            <a:off x="0" y="0"/>
            <a:ext cx="9144000" cy="2996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23528" y="404664"/>
            <a:ext cx="8568952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b="1" dirty="0" smtClean="0">
                <a:solidFill>
                  <a:schemeClr val="bg1"/>
                </a:solidFill>
                <a:ea typeface="Batang" pitchFamily="18" charset="-127"/>
              </a:rPr>
              <a:t>O contraponto fundamental ao equívoco de que “adultos maiores” já deram sua </a:t>
            </a:r>
            <a:r>
              <a:rPr lang="pt-BR" sz="2800" b="1" dirty="0" err="1" smtClean="0">
                <a:solidFill>
                  <a:schemeClr val="bg1"/>
                </a:solidFill>
                <a:ea typeface="Batang" pitchFamily="18" charset="-127"/>
              </a:rPr>
              <a:t>contribuição,isto</a:t>
            </a:r>
            <a:r>
              <a:rPr lang="pt-BR" sz="2800" b="1" dirty="0" smtClean="0">
                <a:solidFill>
                  <a:schemeClr val="bg1"/>
                </a:solidFill>
                <a:ea typeface="Batang" pitchFamily="18" charset="-127"/>
              </a:rPr>
              <a:t> é, não tem mais nada a dizer, está expresso nas sábias palavras de </a:t>
            </a:r>
            <a:r>
              <a:rPr lang="pt-BR" sz="2800" b="1" dirty="0" err="1" smtClean="0">
                <a:solidFill>
                  <a:schemeClr val="bg1"/>
                </a:solidFill>
                <a:ea typeface="Batang" pitchFamily="18" charset="-127"/>
              </a:rPr>
              <a:t>Eclea</a:t>
            </a:r>
            <a:r>
              <a:rPr lang="pt-BR" sz="2800" b="1" dirty="0" smtClean="0">
                <a:solidFill>
                  <a:schemeClr val="bg1"/>
                </a:solidFill>
                <a:ea typeface="Batang" pitchFamily="18" charset="-127"/>
              </a:rPr>
              <a:t> Bosi:</a:t>
            </a:r>
          </a:p>
          <a:p>
            <a:pPr algn="just"/>
            <a:endParaRPr lang="pt-BR" sz="2800" b="1" dirty="0" smtClean="0">
              <a:solidFill>
                <a:schemeClr val="bg1"/>
              </a:solidFill>
              <a:ea typeface="Batang" pitchFamily="18" charset="-127"/>
            </a:endParaRPr>
          </a:p>
          <a:p>
            <a:pPr algn="just"/>
            <a:r>
              <a:rPr lang="pt-BR" sz="2800" b="1" dirty="0" smtClean="0">
                <a:solidFill>
                  <a:schemeClr val="bg1"/>
                </a:solidFill>
                <a:ea typeface="Batang" pitchFamily="18" charset="-127"/>
              </a:rPr>
              <a:t>“A </a:t>
            </a:r>
            <a:r>
              <a:rPr lang="pt-BR" sz="2800" b="1" dirty="0">
                <a:solidFill>
                  <a:schemeClr val="bg1"/>
                </a:solidFill>
                <a:ea typeface="Batang" pitchFamily="18" charset="-127"/>
              </a:rPr>
              <a:t>conversa evocativa de um velho é sempre uma experiência profunda:  repassada de nostalgia, revolta, resignação pelo </a:t>
            </a:r>
            <a:r>
              <a:rPr lang="pt-BR" sz="2800" b="1" dirty="0" err="1">
                <a:solidFill>
                  <a:schemeClr val="bg1"/>
                </a:solidFill>
                <a:ea typeface="Batang" pitchFamily="18" charset="-127"/>
              </a:rPr>
              <a:t>desfiguramento</a:t>
            </a:r>
            <a:r>
              <a:rPr lang="pt-BR" sz="2800" b="1" dirty="0">
                <a:solidFill>
                  <a:schemeClr val="bg1"/>
                </a:solidFill>
                <a:ea typeface="Batang" pitchFamily="18" charset="-127"/>
              </a:rPr>
              <a:t> das paisagens  caras, pela desaparição dos entes amados, é semelhante a uma obra de arte.  Para quem sabe ouvi-la, é </a:t>
            </a:r>
            <a:r>
              <a:rPr lang="pt-BR" sz="2800" b="1" dirty="0" err="1">
                <a:solidFill>
                  <a:schemeClr val="bg1"/>
                </a:solidFill>
                <a:ea typeface="Batang" pitchFamily="18" charset="-127"/>
              </a:rPr>
              <a:t>desalienadora</a:t>
            </a:r>
            <a:r>
              <a:rPr lang="pt-BR" sz="2800" b="1" dirty="0">
                <a:solidFill>
                  <a:schemeClr val="bg1"/>
                </a:solidFill>
                <a:ea typeface="Batang" pitchFamily="18" charset="-127"/>
              </a:rPr>
              <a:t>, pois contrasta a riqueza e a potencialidade do homem criador de cultura com a mísera figura do consumidor  atual</a:t>
            </a:r>
            <a:r>
              <a:rPr lang="pt-BR" sz="2800" b="1" dirty="0" smtClean="0">
                <a:solidFill>
                  <a:schemeClr val="bg1"/>
                </a:solidFill>
                <a:ea typeface="Batang" pitchFamily="18" charset="-127"/>
              </a:rPr>
              <a:t>.”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181916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05272" y="2564904"/>
            <a:ext cx="853345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b="1" dirty="0" smtClean="0">
                <a:solidFill>
                  <a:schemeClr val="bg1"/>
                </a:solidFill>
              </a:rPr>
              <a:t>Nesse caso, a oficina tem como META oferecer aos alunos a oportunidade de mobilizar seus processos criativos</a:t>
            </a:r>
            <a:r>
              <a:rPr lang="pt-BR" sz="3200" b="1" dirty="0">
                <a:solidFill>
                  <a:schemeClr val="bg1"/>
                </a:solidFill>
              </a:rPr>
              <a:t> </a:t>
            </a:r>
            <a:r>
              <a:rPr lang="pt-BR" sz="3200" b="1" dirty="0" smtClean="0">
                <a:solidFill>
                  <a:schemeClr val="bg1"/>
                </a:solidFill>
              </a:rPr>
              <a:t>e dizer de sua experiência hoje.</a:t>
            </a:r>
            <a:endParaRPr lang="pt-BR" sz="3200" b="1" dirty="0">
              <a:solidFill>
                <a:schemeClr val="bg1"/>
              </a:solidFill>
            </a:endParaRPr>
          </a:p>
          <a:p>
            <a:pPr algn="just"/>
            <a:r>
              <a:rPr lang="pt-BR" sz="3200" b="1" dirty="0" smtClean="0">
                <a:solidFill>
                  <a:schemeClr val="bg1"/>
                </a:solidFill>
              </a:rPr>
              <a:t>Nesses 8 anos de atividades,  acredito que estejamos cumprindo essa meta. CRIAR textos  tem sido uma ferramenta para intensificar o mundo interior desses aprendizes.</a:t>
            </a:r>
            <a:endParaRPr lang="pt-BR" sz="3200" b="1" dirty="0"/>
          </a:p>
        </p:txBody>
      </p:sp>
      <p:pic>
        <p:nvPicPr>
          <p:cNvPr id="4" name="Picture 4" descr="http://www.flip4new.de/blog/wp-content/uploads/2014/02/Books-06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62"/>
          <a:stretch/>
        </p:blipFill>
        <p:spPr bwMode="auto">
          <a:xfrm>
            <a:off x="29318" y="0"/>
            <a:ext cx="9144000" cy="2564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23528" y="692696"/>
            <a:ext cx="856895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600" b="1" dirty="0" smtClean="0">
                <a:solidFill>
                  <a:schemeClr val="bg1"/>
                </a:solidFill>
              </a:rPr>
              <a:t>Desde o início, tínhamos em  mente que as atividades da oficina  não poderiam ser motivo de  ansiedade e estresse, tão comuns ao ato de expressar-se pela escrita.  </a:t>
            </a:r>
          </a:p>
          <a:p>
            <a:pPr algn="just"/>
            <a:endParaRPr lang="pt-BR" sz="3600" b="1" dirty="0">
              <a:solidFill>
                <a:schemeClr val="bg1"/>
              </a:solidFill>
            </a:endParaRPr>
          </a:p>
          <a:p>
            <a:pPr algn="just"/>
            <a:r>
              <a:rPr lang="pt-BR" sz="3600" b="1" dirty="0" smtClean="0">
                <a:solidFill>
                  <a:schemeClr val="bg1"/>
                </a:solidFill>
              </a:rPr>
              <a:t>Enfatizamos que não haveria julgamentos de qualidade e que a oficina não estaria pautada pelas concepções de </a:t>
            </a:r>
            <a:r>
              <a:rPr lang="pt-BR" sz="5400" b="1" dirty="0" smtClean="0">
                <a:solidFill>
                  <a:schemeClr val="bg1"/>
                </a:solidFill>
              </a:rPr>
              <a:t>CERTO</a:t>
            </a:r>
            <a:r>
              <a:rPr lang="pt-BR" sz="3600" b="1" dirty="0" smtClean="0">
                <a:solidFill>
                  <a:schemeClr val="bg1"/>
                </a:solidFill>
              </a:rPr>
              <a:t> ou </a:t>
            </a:r>
            <a:r>
              <a:rPr lang="pt-BR" sz="5400" b="1" dirty="0" smtClean="0">
                <a:solidFill>
                  <a:schemeClr val="bg1"/>
                </a:solidFill>
              </a:rPr>
              <a:t>ERRADO.</a:t>
            </a:r>
            <a:endParaRPr lang="pt-BR" sz="5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23528" y="117693"/>
            <a:ext cx="864096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600" b="1" dirty="0" smtClean="0">
                <a:solidFill>
                  <a:schemeClr val="bg1"/>
                </a:solidFill>
              </a:rPr>
              <a:t>Ainda, como estratégia motivadora, partilhamos com os alunos trabalhos científicos que apontam o fato de o cérebro manter sua plasticidade mesmo na velhice, permitindo o aprendizado de novos conteúdos: “Assim que aprendemos algo, nosso cérebro se modifica; tanto a substância cinzenta quanto a branca aumentam quando adquirimos conhecimentos, e isso vale para jovens e idosos” (SCHOLZ ET AL, 2009).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611560" y="188640"/>
            <a:ext cx="8351837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3600" b="1" dirty="0">
                <a:solidFill>
                  <a:schemeClr val="bg1"/>
                </a:solidFill>
                <a:latin typeface="+mj-lt"/>
              </a:rPr>
              <a:t>Aspectos Metodológicos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251520" y="1196752"/>
            <a:ext cx="8642350" cy="50783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pt-BR" sz="3600" b="1" dirty="0">
                <a:solidFill>
                  <a:schemeClr val="bg1"/>
                </a:solidFill>
                <a:latin typeface="+mj-lt"/>
              </a:rPr>
              <a:t>Trata-se de um projeto desenvolvido no âmbito da educação não-formal, visando </a:t>
            </a:r>
            <a:r>
              <a:rPr lang="pt-BR" sz="3600" b="1" dirty="0" smtClean="0">
                <a:solidFill>
                  <a:schemeClr val="bg1"/>
                </a:solidFill>
                <a:latin typeface="+mj-lt"/>
              </a:rPr>
              <a:t>à  </a:t>
            </a:r>
            <a:r>
              <a:rPr lang="pt-BR" sz="3600" b="1" dirty="0">
                <a:solidFill>
                  <a:schemeClr val="bg1"/>
                </a:solidFill>
                <a:latin typeface="+mj-lt"/>
              </a:rPr>
              <a:t>prática de leitura significativa, com base nos pressupostos de Martín (2007), que discute como a leitura beneficia a qualidade de vida de idosos. Devido à  diversidade de perfis dos alunos, alguns com formação superior e outros com poucos anos de estudo, optou-se por trabalhar com a Estética Recepcional.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51520" y="980728"/>
            <a:ext cx="8642350" cy="56323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pt-BR" sz="3600" b="1" dirty="0" smtClean="0">
                <a:solidFill>
                  <a:schemeClr val="bg1"/>
                </a:solidFill>
                <a:latin typeface="+mj-lt"/>
              </a:rPr>
              <a:t>A </a:t>
            </a:r>
            <a:r>
              <a:rPr lang="pt-BR" sz="3600" b="1" dirty="0">
                <a:solidFill>
                  <a:schemeClr val="bg1"/>
                </a:solidFill>
                <a:latin typeface="+mj-lt"/>
              </a:rPr>
              <a:t>concepção de arte literária está focada na </a:t>
            </a:r>
            <a:r>
              <a:rPr lang="pt-BR" sz="3600" b="1" u="sng" dirty="0">
                <a:solidFill>
                  <a:schemeClr val="bg1"/>
                </a:solidFill>
                <a:latin typeface="+mj-lt"/>
              </a:rPr>
              <a:t>ação do leitor;</a:t>
            </a:r>
            <a:r>
              <a:rPr lang="pt-BR" sz="3600" b="1" dirty="0">
                <a:solidFill>
                  <a:schemeClr val="bg1"/>
                </a:solidFill>
                <a:latin typeface="+mj-lt"/>
              </a:rPr>
              <a:t> nesse caso, o texto não é uma entidade autônoma, que não interage com o leitor, mas integra o processo de conhecimento, sem desprezar a experiência desse mesmo leitor (JAUSS, 1993). A ER associa-se à teoria </a:t>
            </a:r>
            <a:r>
              <a:rPr lang="pt-BR" sz="3600" b="1" dirty="0" err="1">
                <a:solidFill>
                  <a:schemeClr val="bg1"/>
                </a:solidFill>
                <a:latin typeface="+mj-lt"/>
              </a:rPr>
              <a:t>interacionista</a:t>
            </a:r>
            <a:r>
              <a:rPr lang="pt-BR" sz="3600" b="1" dirty="0">
                <a:solidFill>
                  <a:schemeClr val="bg1"/>
                </a:solidFill>
                <a:latin typeface="+mj-lt"/>
              </a:rPr>
              <a:t>, como proposto por </a:t>
            </a:r>
            <a:r>
              <a:rPr lang="pt-BR" sz="3600" b="1" dirty="0" err="1">
                <a:solidFill>
                  <a:schemeClr val="bg1"/>
                </a:solidFill>
                <a:latin typeface="+mj-lt"/>
              </a:rPr>
              <a:t>Bordini</a:t>
            </a:r>
            <a:r>
              <a:rPr lang="pt-BR" sz="3600" b="1" dirty="0">
                <a:solidFill>
                  <a:schemeClr val="bg1"/>
                </a:solidFill>
                <a:latin typeface="+mj-lt"/>
              </a:rPr>
              <a:t> e Aguiar (1988), que introduziram o método </a:t>
            </a:r>
            <a:r>
              <a:rPr lang="pt-BR" sz="3600" b="1" dirty="0" err="1">
                <a:solidFill>
                  <a:schemeClr val="bg1"/>
                </a:solidFill>
                <a:latin typeface="+mj-lt"/>
              </a:rPr>
              <a:t>recepcional</a:t>
            </a:r>
            <a:r>
              <a:rPr lang="pt-BR" sz="3600" b="1" dirty="0">
                <a:solidFill>
                  <a:schemeClr val="bg1"/>
                </a:solidFill>
                <a:latin typeface="+mj-lt"/>
              </a:rPr>
              <a:t> no Brasil.</a:t>
            </a:r>
          </a:p>
        </p:txBody>
      </p:sp>
      <p:sp>
        <p:nvSpPr>
          <p:cNvPr id="3" name="Retângulo 2"/>
          <p:cNvSpPr/>
          <p:nvPr/>
        </p:nvSpPr>
        <p:spPr>
          <a:xfrm>
            <a:off x="2195736" y="0"/>
            <a:ext cx="476239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b="1" dirty="0" smtClean="0">
                <a:solidFill>
                  <a:schemeClr val="bg1"/>
                </a:solidFill>
              </a:rPr>
              <a:t>Estética Recepcional: </a:t>
            </a:r>
            <a:endParaRPr lang="pt-B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23528" y="1052736"/>
            <a:ext cx="8568952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pt-BR" sz="3600" b="1" dirty="0">
                <a:solidFill>
                  <a:schemeClr val="bg1"/>
                </a:solidFill>
                <a:latin typeface="+mj-lt"/>
              </a:rPr>
              <a:t>A Estética Recepcional e a teoria </a:t>
            </a:r>
            <a:r>
              <a:rPr lang="pt-BR" sz="3600" b="1" dirty="0" err="1">
                <a:solidFill>
                  <a:schemeClr val="bg1"/>
                </a:solidFill>
                <a:latin typeface="+mj-lt"/>
              </a:rPr>
              <a:t>interacionista</a:t>
            </a:r>
            <a:r>
              <a:rPr lang="pt-BR" sz="3600" b="1" dirty="0">
                <a:solidFill>
                  <a:schemeClr val="bg1"/>
                </a:solidFill>
                <a:latin typeface="+mj-lt"/>
              </a:rPr>
              <a:t> pretendem:</a:t>
            </a:r>
          </a:p>
          <a:p>
            <a:pPr algn="just">
              <a:defRPr/>
            </a:pPr>
            <a:endParaRPr lang="pt-BR" sz="3600" b="1" dirty="0">
              <a:solidFill>
                <a:schemeClr val="bg1"/>
              </a:solidFill>
              <a:latin typeface="+mj-lt"/>
            </a:endParaRPr>
          </a:p>
          <a:p>
            <a:pPr algn="just">
              <a:defRPr/>
            </a:pPr>
            <a:r>
              <a:rPr lang="pt-BR" sz="3600" b="1" dirty="0">
                <a:solidFill>
                  <a:schemeClr val="bg1"/>
                </a:solidFill>
                <a:latin typeface="+mj-lt"/>
              </a:rPr>
              <a:t>“(...) investir  a leitura de uma forma  revolucionária, capaz de afetar a história, insistindo na qualificação dos leitores  pela interação ativa com os textos e a sociedade.” (</a:t>
            </a:r>
            <a:r>
              <a:rPr lang="pt-BR" sz="3600" b="1" dirty="0" err="1">
                <a:solidFill>
                  <a:schemeClr val="bg1"/>
                </a:solidFill>
                <a:latin typeface="+mj-lt"/>
              </a:rPr>
              <a:t>Bordini</a:t>
            </a:r>
            <a:r>
              <a:rPr lang="pt-BR" sz="3600" b="1" dirty="0">
                <a:solidFill>
                  <a:schemeClr val="bg1"/>
                </a:solidFill>
                <a:latin typeface="+mj-lt"/>
              </a:rPr>
              <a:t> e Aguiar, 1988, p.85).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79512" y="764704"/>
            <a:ext cx="8712968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b="1" dirty="0" smtClean="0">
                <a:solidFill>
                  <a:schemeClr val="bg1"/>
                </a:solidFill>
              </a:rPr>
              <a:t>Trabalhamos com o texto literário, unindo o sensível  ao inteligível; o cognitivo ao sensorial. Buscamos que, através da interação com o texto, os </a:t>
            </a:r>
            <a:r>
              <a:rPr lang="pt-BR" sz="3200" b="1" dirty="0" err="1" smtClean="0">
                <a:solidFill>
                  <a:schemeClr val="bg1"/>
                </a:solidFill>
              </a:rPr>
              <a:t>oficineiros</a:t>
            </a:r>
            <a:r>
              <a:rPr lang="pt-BR" sz="3200" b="1" dirty="0" smtClean="0">
                <a:solidFill>
                  <a:schemeClr val="bg1"/>
                </a:solidFill>
              </a:rPr>
              <a:t>  resgatem  consciência cognitiva e, também, a consciência sensorial de si, transformando experiências vividas e revividas em  textos – narrativas, contos,  poemas.  Experiência, aqui, entendida segundo os pressupostos de </a:t>
            </a:r>
            <a:r>
              <a:rPr lang="pt-BR" sz="3200" b="1" dirty="0" err="1" smtClean="0">
                <a:solidFill>
                  <a:schemeClr val="bg1"/>
                </a:solidFill>
              </a:rPr>
              <a:t>Larrosa</a:t>
            </a:r>
            <a:r>
              <a:rPr lang="pt-BR" sz="3200" b="1" dirty="0" smtClean="0">
                <a:solidFill>
                  <a:schemeClr val="bg1"/>
                </a:solidFill>
              </a:rPr>
              <a:t> (1994): “é aquilo que </a:t>
            </a:r>
            <a:r>
              <a:rPr lang="pt-BR" sz="6000" b="1" dirty="0" smtClean="0">
                <a:solidFill>
                  <a:schemeClr val="bg1"/>
                </a:solidFill>
              </a:rPr>
              <a:t>NOS</a:t>
            </a:r>
            <a:r>
              <a:rPr lang="pt-BR" sz="3200" b="1" dirty="0" smtClean="0">
                <a:solidFill>
                  <a:schemeClr val="bg1"/>
                </a:solidFill>
              </a:rPr>
              <a:t> passa, que </a:t>
            </a:r>
            <a:r>
              <a:rPr lang="pt-BR" sz="6000" b="1" dirty="0" smtClean="0">
                <a:solidFill>
                  <a:schemeClr val="bg1"/>
                </a:solidFill>
              </a:rPr>
              <a:t>NOS</a:t>
            </a:r>
            <a:r>
              <a:rPr lang="pt-BR" sz="3200" b="1" dirty="0" smtClean="0">
                <a:solidFill>
                  <a:schemeClr val="bg1"/>
                </a:solidFill>
              </a:rPr>
              <a:t> acontece”</a:t>
            </a:r>
            <a:endParaRPr lang="pt-BR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332656"/>
            <a:ext cx="842493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600" b="1" dirty="0" smtClean="0">
                <a:solidFill>
                  <a:schemeClr val="bg1"/>
                </a:solidFill>
              </a:rPr>
              <a:t>Assim, à estética da recepção juntamos a noção de experiência vivida/sentido que damos ao vivido, proposta por </a:t>
            </a:r>
            <a:r>
              <a:rPr lang="pt-BR" sz="3600" b="1" dirty="0" err="1" smtClean="0">
                <a:solidFill>
                  <a:schemeClr val="bg1"/>
                </a:solidFill>
              </a:rPr>
              <a:t>Larrosa</a:t>
            </a:r>
            <a:r>
              <a:rPr lang="pt-BR" sz="3600" b="1" dirty="0" smtClean="0">
                <a:solidFill>
                  <a:schemeClr val="bg1"/>
                </a:solidFill>
              </a:rPr>
              <a:t> .  Os textos são construídos dessa forma:</a:t>
            </a:r>
            <a:endParaRPr lang="pt-BR" sz="3600" b="1" dirty="0">
              <a:solidFill>
                <a:schemeClr val="bg1"/>
              </a:solidFill>
            </a:endParaRPr>
          </a:p>
          <a:p>
            <a:pPr algn="ctr"/>
            <a:r>
              <a:rPr lang="pt-BR" sz="4800" b="1" dirty="0" smtClean="0">
                <a:solidFill>
                  <a:schemeClr val="bg1"/>
                </a:solidFill>
              </a:rPr>
              <a:t>Experiência e percepção da realidade</a:t>
            </a:r>
            <a:endParaRPr lang="pt-BR" sz="4800" b="1" dirty="0">
              <a:solidFill>
                <a:schemeClr val="bg1"/>
              </a:solidFill>
            </a:endParaRPr>
          </a:p>
        </p:txBody>
      </p:sp>
      <p:pic>
        <p:nvPicPr>
          <p:cNvPr id="3" name="Picture 4" descr="http://www.flip4new.de/blog/wp-content/uploads/2014/02/Books-06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62"/>
          <a:stretch/>
        </p:blipFill>
        <p:spPr bwMode="auto">
          <a:xfrm>
            <a:off x="0" y="4293096"/>
            <a:ext cx="9144000" cy="2564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>
            <a:spLocks noChangeArrowheads="1"/>
          </p:cNvSpPr>
          <p:nvPr/>
        </p:nvSpPr>
        <p:spPr bwMode="auto">
          <a:xfrm>
            <a:off x="395536" y="332656"/>
            <a:ext cx="8568952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pt-BR" sz="3600" b="1" dirty="0">
                <a:solidFill>
                  <a:schemeClr val="bg1"/>
                </a:solidFill>
                <a:latin typeface="+mj-lt"/>
              </a:rPr>
              <a:t>O exercício de  escrita que temos  praticado em nossas oficinas se socorre desses </a:t>
            </a:r>
            <a:r>
              <a:rPr lang="pt-BR" sz="3600" b="1" dirty="0" smtClean="0">
                <a:solidFill>
                  <a:schemeClr val="bg1"/>
                </a:solidFill>
                <a:latin typeface="+mj-lt"/>
              </a:rPr>
              <a:t>fragmentos da experiência vivida/sentido dado ao vivido,  </a:t>
            </a:r>
            <a:r>
              <a:rPr lang="pt-BR" sz="3600" b="1" dirty="0">
                <a:solidFill>
                  <a:schemeClr val="bg1"/>
                </a:solidFill>
                <a:latin typeface="+mj-lt"/>
              </a:rPr>
              <a:t>não porque essa oficina </a:t>
            </a:r>
            <a:r>
              <a:rPr lang="pt-BR" sz="3600" b="1" dirty="0" smtClean="0">
                <a:solidFill>
                  <a:schemeClr val="bg1"/>
                </a:solidFill>
                <a:latin typeface="+mj-lt"/>
              </a:rPr>
              <a:t>seja direcionada </a:t>
            </a:r>
            <a:r>
              <a:rPr lang="pt-BR" sz="3600" b="1" dirty="0">
                <a:solidFill>
                  <a:schemeClr val="bg1"/>
                </a:solidFill>
                <a:latin typeface="+mj-lt"/>
              </a:rPr>
              <a:t>para adultos maiores, cujas reminiscências podem compor textos literários, mas porque </a:t>
            </a:r>
            <a:r>
              <a:rPr lang="pt-BR" sz="3600" b="1" dirty="0" smtClean="0">
                <a:solidFill>
                  <a:schemeClr val="bg1"/>
                </a:solidFill>
                <a:latin typeface="+mj-lt"/>
              </a:rPr>
              <a:t>toda </a:t>
            </a:r>
          </a:p>
          <a:p>
            <a:pPr algn="just"/>
            <a:endParaRPr lang="pt-BR" sz="3600" b="1" dirty="0" smtClean="0">
              <a:solidFill>
                <a:schemeClr val="bg1"/>
              </a:solidFill>
              <a:latin typeface="+mj-lt"/>
            </a:endParaRPr>
          </a:p>
          <a:p>
            <a:pPr algn="ctr"/>
            <a:r>
              <a:rPr lang="pt-BR" sz="4800" b="1" dirty="0" smtClean="0">
                <a:solidFill>
                  <a:schemeClr val="bg1"/>
                </a:solidFill>
                <a:latin typeface="+mj-lt"/>
              </a:rPr>
              <a:t>MEMÓRIA É INVENÇÃO/FABULAÇÃO</a:t>
            </a:r>
            <a:endParaRPr lang="pt-BR" sz="4800" b="1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23528" y="620688"/>
            <a:ext cx="835292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b="1" dirty="0">
                <a:solidFill>
                  <a:schemeClr val="bg1"/>
                </a:solidFill>
                <a:ea typeface="Batang" pitchFamily="18" charset="-127"/>
              </a:rPr>
              <a:t>“Os homens, que vivem em sociedade, usam palavras, cujo sentido compreendem: é a condição do pensamento coletivo. Ora, cada palavra (compreendida) se faz acompanhar de lembranças; e não há lembranças a que não pudéssemos fazer corresponder palavras. Nós falamos nossas lembranças antes de evocá-las; é a linguagem, e é todo o sistema das convenções sociais com ela solidário, que nos permite, a cada instante, reconstruir o nosso passado”.  M. </a:t>
            </a:r>
            <a:r>
              <a:rPr lang="pt-BR" sz="3200" b="1" dirty="0" err="1">
                <a:solidFill>
                  <a:schemeClr val="bg1"/>
                </a:solidFill>
                <a:ea typeface="Batang" pitchFamily="18" charset="-127"/>
              </a:rPr>
              <a:t>Halbwachs</a:t>
            </a:r>
            <a:endParaRPr lang="pt-BR" sz="3200" b="1" dirty="0">
              <a:solidFill>
                <a:schemeClr val="bg1"/>
              </a:solidFill>
              <a:ea typeface="Batang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2696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>
            <a:spLocks noChangeArrowheads="1"/>
          </p:cNvSpPr>
          <p:nvPr/>
        </p:nvSpPr>
        <p:spPr bwMode="auto">
          <a:xfrm>
            <a:off x="251520" y="404664"/>
            <a:ext cx="8677275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t-BR" sz="3200" b="1" dirty="0" smtClean="0">
                <a:solidFill>
                  <a:schemeClr val="bg1"/>
                </a:solidFill>
              </a:rPr>
              <a:t>DELEUZE </a:t>
            </a:r>
            <a:r>
              <a:rPr lang="pt-BR" sz="3200" b="1" dirty="0">
                <a:solidFill>
                  <a:schemeClr val="bg1"/>
                </a:solidFill>
              </a:rPr>
              <a:t>e F. GUATTARI (1992, p. 218), explicam: “a fabulação criadora nada tem a ver com uma lembrança, mesmo  amplificada, nem com um fantasma, pois quando escrevemos ou pintamos, ou compomos excedemos a percepção e as passagens afetivas do que vivemos”. </a:t>
            </a:r>
          </a:p>
          <a:p>
            <a:pPr algn="just"/>
            <a:r>
              <a:rPr lang="pt-BR" sz="3200" b="1" dirty="0">
                <a:solidFill>
                  <a:schemeClr val="bg1"/>
                </a:solidFill>
              </a:rPr>
              <a:t>É exatamente isso que temos procurado fazer em nossas oficinas.  Exercitar a fabulação criadora através da escrita. Sim, pois as palavras produzem  sentidos e criam realidades. As palavras tem o poder de  nos ajudar a pensar. Pensar o que somos e o que nos acontece.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23528" y="548680"/>
            <a:ext cx="864096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b="1" dirty="0" smtClean="0">
                <a:solidFill>
                  <a:schemeClr val="bg1"/>
                </a:solidFill>
              </a:rPr>
              <a:t> </a:t>
            </a:r>
            <a:r>
              <a:rPr lang="es-ES_tradnl" sz="3200" b="1" dirty="0" smtClean="0">
                <a:solidFill>
                  <a:schemeClr val="bg1"/>
                </a:solidFill>
              </a:rPr>
              <a:t>“O tempo das </a:t>
            </a:r>
            <a:r>
              <a:rPr lang="es-ES_tradnl" sz="3200" b="1" dirty="0" err="1" smtClean="0">
                <a:solidFill>
                  <a:schemeClr val="bg1"/>
                </a:solidFill>
              </a:rPr>
              <a:t>nossas</a:t>
            </a:r>
            <a:r>
              <a:rPr lang="es-ES_tradnl" sz="3200" b="1" dirty="0" smtClean="0">
                <a:solidFill>
                  <a:schemeClr val="bg1"/>
                </a:solidFill>
              </a:rPr>
              <a:t> vidas, é, </a:t>
            </a:r>
            <a:r>
              <a:rPr lang="es-ES_tradnl" sz="3200" b="1" dirty="0" err="1" smtClean="0">
                <a:solidFill>
                  <a:schemeClr val="bg1"/>
                </a:solidFill>
              </a:rPr>
              <a:t>então</a:t>
            </a:r>
            <a:r>
              <a:rPr lang="es-ES_tradnl" sz="3200" b="1" dirty="0" smtClean="0">
                <a:solidFill>
                  <a:schemeClr val="bg1"/>
                </a:solidFill>
              </a:rPr>
              <a:t>, o tempo narrado; é o tempo articulado </a:t>
            </a:r>
            <a:r>
              <a:rPr lang="es-ES_tradnl" sz="3200" b="1" dirty="0" err="1" smtClean="0">
                <a:solidFill>
                  <a:schemeClr val="bg1"/>
                </a:solidFill>
              </a:rPr>
              <a:t>em</a:t>
            </a:r>
            <a:r>
              <a:rPr lang="es-ES_tradnl" sz="3200" b="1" dirty="0" smtClean="0">
                <a:solidFill>
                  <a:schemeClr val="bg1"/>
                </a:solidFill>
              </a:rPr>
              <a:t> </a:t>
            </a:r>
            <a:r>
              <a:rPr lang="es-ES_tradnl" sz="3200" b="1" dirty="0" err="1" smtClean="0">
                <a:solidFill>
                  <a:schemeClr val="bg1"/>
                </a:solidFill>
              </a:rPr>
              <a:t>uma</a:t>
            </a:r>
            <a:r>
              <a:rPr lang="es-ES_tradnl" sz="3200" b="1" dirty="0" smtClean="0">
                <a:solidFill>
                  <a:schemeClr val="bg1"/>
                </a:solidFill>
              </a:rPr>
              <a:t> </a:t>
            </a:r>
            <a:r>
              <a:rPr lang="es-ES_tradnl" sz="3200" b="1" dirty="0" err="1" smtClean="0">
                <a:solidFill>
                  <a:schemeClr val="bg1"/>
                </a:solidFill>
              </a:rPr>
              <a:t>história</a:t>
            </a:r>
            <a:r>
              <a:rPr lang="es-ES_tradnl" sz="3200" b="1" dirty="0" smtClean="0">
                <a:solidFill>
                  <a:schemeClr val="bg1"/>
                </a:solidFill>
              </a:rPr>
              <a:t>, é </a:t>
            </a:r>
            <a:r>
              <a:rPr lang="es-ES_tradnl" sz="3200" b="1" dirty="0" err="1" smtClean="0">
                <a:solidFill>
                  <a:schemeClr val="bg1"/>
                </a:solidFill>
              </a:rPr>
              <a:t>ar</a:t>
            </a:r>
            <a:r>
              <a:rPr lang="es-ES_tradnl" sz="3200" b="1" dirty="0" smtClean="0">
                <a:solidFill>
                  <a:schemeClr val="bg1"/>
                </a:solidFill>
              </a:rPr>
              <a:t> </a:t>
            </a:r>
            <a:r>
              <a:rPr lang="es-ES_tradnl" sz="3200" b="1" dirty="0" err="1" smtClean="0">
                <a:solidFill>
                  <a:schemeClr val="bg1"/>
                </a:solidFill>
              </a:rPr>
              <a:t>nossa</a:t>
            </a:r>
            <a:r>
              <a:rPr lang="es-ES_tradnl" sz="3200" b="1" dirty="0" smtClean="0">
                <a:solidFill>
                  <a:schemeClr val="bg1"/>
                </a:solidFill>
              </a:rPr>
              <a:t> </a:t>
            </a:r>
            <a:r>
              <a:rPr lang="es-ES_tradnl" sz="3200" b="1" dirty="0" err="1" smtClean="0">
                <a:solidFill>
                  <a:schemeClr val="bg1"/>
                </a:solidFill>
              </a:rPr>
              <a:t>própria</a:t>
            </a:r>
            <a:r>
              <a:rPr lang="es-ES_tradnl" sz="3200" b="1" dirty="0" smtClean="0">
                <a:solidFill>
                  <a:schemeClr val="bg1"/>
                </a:solidFill>
              </a:rPr>
              <a:t> </a:t>
            </a:r>
            <a:r>
              <a:rPr lang="es-ES_tradnl" sz="3200" b="1" dirty="0" err="1" smtClean="0">
                <a:solidFill>
                  <a:schemeClr val="bg1"/>
                </a:solidFill>
              </a:rPr>
              <a:t>história</a:t>
            </a:r>
            <a:r>
              <a:rPr lang="es-ES_tradnl" sz="3200" b="1" dirty="0" smtClean="0">
                <a:solidFill>
                  <a:schemeClr val="bg1"/>
                </a:solidFill>
              </a:rPr>
              <a:t> tal como somos </a:t>
            </a:r>
            <a:r>
              <a:rPr lang="es-ES_tradnl" sz="3200" b="1" dirty="0" err="1" smtClean="0">
                <a:solidFill>
                  <a:schemeClr val="bg1"/>
                </a:solidFill>
              </a:rPr>
              <a:t>capazes</a:t>
            </a:r>
            <a:r>
              <a:rPr lang="es-ES_tradnl" sz="3200" b="1" dirty="0" smtClean="0">
                <a:solidFill>
                  <a:schemeClr val="bg1"/>
                </a:solidFill>
              </a:rPr>
              <a:t> de </a:t>
            </a:r>
            <a:r>
              <a:rPr lang="es-ES_tradnl" sz="3200" b="1" dirty="0" err="1" smtClean="0">
                <a:solidFill>
                  <a:schemeClr val="bg1"/>
                </a:solidFill>
              </a:rPr>
              <a:t>imaginá</a:t>
            </a:r>
            <a:r>
              <a:rPr lang="es-ES_tradnl" sz="3200" b="1" dirty="0" smtClean="0">
                <a:solidFill>
                  <a:schemeClr val="bg1"/>
                </a:solidFill>
              </a:rPr>
              <a:t>-la, de </a:t>
            </a:r>
            <a:r>
              <a:rPr lang="es-ES_tradnl" sz="3200" b="1" dirty="0" err="1" smtClean="0">
                <a:solidFill>
                  <a:schemeClr val="bg1"/>
                </a:solidFill>
              </a:rPr>
              <a:t>interpretá</a:t>
            </a:r>
            <a:r>
              <a:rPr lang="es-ES_tradnl" sz="3200" b="1" dirty="0" smtClean="0">
                <a:solidFill>
                  <a:schemeClr val="bg1"/>
                </a:solidFill>
              </a:rPr>
              <a:t>-la, de </a:t>
            </a:r>
            <a:r>
              <a:rPr lang="es-ES_tradnl" sz="3200" b="1" dirty="0" err="1" smtClean="0">
                <a:solidFill>
                  <a:schemeClr val="bg1"/>
                </a:solidFill>
              </a:rPr>
              <a:t>contá</a:t>
            </a:r>
            <a:r>
              <a:rPr lang="es-ES_tradnl" sz="3200" b="1" dirty="0" smtClean="0">
                <a:solidFill>
                  <a:schemeClr val="bg1"/>
                </a:solidFill>
              </a:rPr>
              <a:t>-la e, </a:t>
            </a:r>
            <a:r>
              <a:rPr lang="es-ES_tradnl" sz="3200" b="1" dirty="0" err="1" smtClean="0">
                <a:solidFill>
                  <a:schemeClr val="bg1"/>
                </a:solidFill>
              </a:rPr>
              <a:t>acima</a:t>
            </a:r>
            <a:r>
              <a:rPr lang="es-ES_tradnl" sz="3200" b="1" dirty="0" smtClean="0">
                <a:solidFill>
                  <a:schemeClr val="bg1"/>
                </a:solidFill>
              </a:rPr>
              <a:t> de </a:t>
            </a:r>
            <a:r>
              <a:rPr lang="es-ES_tradnl" sz="3200" b="1" dirty="0" err="1" smtClean="0">
                <a:solidFill>
                  <a:schemeClr val="bg1"/>
                </a:solidFill>
              </a:rPr>
              <a:t>tudo</a:t>
            </a:r>
            <a:r>
              <a:rPr lang="es-ES_tradnl" sz="3200" b="1" dirty="0" smtClean="0">
                <a:solidFill>
                  <a:schemeClr val="bg1"/>
                </a:solidFill>
              </a:rPr>
              <a:t>, contar-nos.  Ora é nítida, ora é delirante,  </a:t>
            </a:r>
            <a:r>
              <a:rPr lang="es-ES_tradnl" sz="3200" b="1" dirty="0" err="1" smtClean="0">
                <a:solidFill>
                  <a:schemeClr val="bg1"/>
                </a:solidFill>
              </a:rPr>
              <a:t>mais</a:t>
            </a:r>
            <a:r>
              <a:rPr lang="es-ES_tradnl" sz="3200" b="1" dirty="0" smtClean="0">
                <a:solidFill>
                  <a:schemeClr val="bg1"/>
                </a:solidFill>
              </a:rPr>
              <a:t> </a:t>
            </a:r>
            <a:r>
              <a:rPr lang="es-ES_tradnl" sz="3200" b="1" dirty="0" err="1" smtClean="0">
                <a:solidFill>
                  <a:schemeClr val="bg1"/>
                </a:solidFill>
              </a:rPr>
              <a:t>ou</a:t>
            </a:r>
            <a:r>
              <a:rPr lang="es-ES_tradnl" sz="3200" b="1" dirty="0" smtClean="0">
                <a:solidFill>
                  <a:schemeClr val="bg1"/>
                </a:solidFill>
              </a:rPr>
              <a:t> menos fragmentada.  E é </a:t>
            </a:r>
            <a:r>
              <a:rPr lang="es-ES_tradnl" sz="3200" b="1" dirty="0" err="1" smtClean="0">
                <a:solidFill>
                  <a:schemeClr val="bg1"/>
                </a:solidFill>
              </a:rPr>
              <a:t>assim</a:t>
            </a:r>
            <a:r>
              <a:rPr lang="es-ES_tradnl" sz="3200" b="1" dirty="0" smtClean="0">
                <a:solidFill>
                  <a:schemeClr val="bg1"/>
                </a:solidFill>
              </a:rPr>
              <a:t>, como </a:t>
            </a:r>
            <a:r>
              <a:rPr lang="es-ES_tradnl" sz="3200" b="1" dirty="0" err="1" smtClean="0">
                <a:solidFill>
                  <a:schemeClr val="bg1"/>
                </a:solidFill>
              </a:rPr>
              <a:t>narração</a:t>
            </a:r>
            <a:r>
              <a:rPr lang="es-ES_tradnl" sz="3200" b="1" dirty="0" smtClean="0">
                <a:solidFill>
                  <a:schemeClr val="bg1"/>
                </a:solidFill>
              </a:rPr>
              <a:t>, que cada ponto do </a:t>
            </a:r>
            <a:r>
              <a:rPr lang="es-ES_tradnl" sz="3200" b="1" dirty="0" err="1" smtClean="0">
                <a:solidFill>
                  <a:schemeClr val="bg1"/>
                </a:solidFill>
              </a:rPr>
              <a:t>caminho</a:t>
            </a:r>
            <a:r>
              <a:rPr lang="es-ES_tradnl" sz="3200" b="1" dirty="0" smtClean="0">
                <a:solidFill>
                  <a:schemeClr val="bg1"/>
                </a:solidFill>
              </a:rPr>
              <a:t> </a:t>
            </a:r>
            <a:r>
              <a:rPr lang="es-ES_tradnl" sz="3200" b="1" dirty="0" err="1" smtClean="0">
                <a:solidFill>
                  <a:schemeClr val="bg1"/>
                </a:solidFill>
              </a:rPr>
              <a:t>contém</a:t>
            </a:r>
            <a:r>
              <a:rPr lang="es-ES_tradnl" sz="3200" b="1" dirty="0" smtClean="0">
                <a:solidFill>
                  <a:schemeClr val="bg1"/>
                </a:solidFill>
              </a:rPr>
              <a:t> todo o </a:t>
            </a:r>
            <a:r>
              <a:rPr lang="es-ES_tradnl" sz="3200" b="1" dirty="0" err="1" smtClean="0">
                <a:solidFill>
                  <a:schemeClr val="bg1"/>
                </a:solidFill>
              </a:rPr>
              <a:t>caminho</a:t>
            </a:r>
            <a:r>
              <a:rPr lang="es-ES_tradnl" sz="3200" b="1" dirty="0" smtClean="0">
                <a:solidFill>
                  <a:schemeClr val="bg1"/>
                </a:solidFill>
              </a:rPr>
              <a:t> […] e é </a:t>
            </a:r>
            <a:r>
              <a:rPr lang="es-ES_tradnl" sz="3200" b="1" dirty="0" err="1" smtClean="0">
                <a:solidFill>
                  <a:schemeClr val="bg1"/>
                </a:solidFill>
              </a:rPr>
              <a:t>assim</a:t>
            </a:r>
            <a:r>
              <a:rPr lang="es-ES_tradnl" sz="3200" b="1" dirty="0" smtClean="0">
                <a:solidFill>
                  <a:schemeClr val="bg1"/>
                </a:solidFill>
              </a:rPr>
              <a:t> que o narrador – o </a:t>
            </a:r>
            <a:r>
              <a:rPr lang="es-ES_tradnl" sz="3200" b="1" dirty="0" err="1" smtClean="0">
                <a:solidFill>
                  <a:schemeClr val="bg1"/>
                </a:solidFill>
              </a:rPr>
              <a:t>caminhante</a:t>
            </a:r>
            <a:r>
              <a:rPr lang="es-ES_tradnl" sz="3200" b="1" dirty="0" smtClean="0">
                <a:solidFill>
                  <a:schemeClr val="bg1"/>
                </a:solidFill>
              </a:rPr>
              <a:t> está </a:t>
            </a:r>
            <a:r>
              <a:rPr lang="es-ES_tradnl" sz="3200" b="1" dirty="0" err="1" smtClean="0">
                <a:solidFill>
                  <a:schemeClr val="bg1"/>
                </a:solidFill>
              </a:rPr>
              <a:t>contido</a:t>
            </a:r>
            <a:r>
              <a:rPr lang="es-ES_tradnl" sz="3200" b="1" dirty="0" smtClean="0">
                <a:solidFill>
                  <a:schemeClr val="bg1"/>
                </a:solidFill>
              </a:rPr>
              <a:t> </a:t>
            </a:r>
            <a:r>
              <a:rPr lang="es-ES_tradnl" sz="3200" b="1" dirty="0" err="1" smtClean="0">
                <a:solidFill>
                  <a:schemeClr val="bg1"/>
                </a:solidFill>
              </a:rPr>
              <a:t>em</a:t>
            </a:r>
            <a:r>
              <a:rPr lang="es-ES_tradnl" sz="3200" b="1" dirty="0" smtClean="0">
                <a:solidFill>
                  <a:schemeClr val="bg1"/>
                </a:solidFill>
              </a:rPr>
              <a:t> toda a </a:t>
            </a:r>
            <a:r>
              <a:rPr lang="es-ES_tradnl" sz="3200" b="1" dirty="0" err="1" smtClean="0">
                <a:solidFill>
                  <a:schemeClr val="bg1"/>
                </a:solidFill>
              </a:rPr>
              <a:t>extensão</a:t>
            </a:r>
            <a:r>
              <a:rPr lang="es-ES_tradnl" sz="3200" b="1" dirty="0" smtClean="0">
                <a:solidFill>
                  <a:schemeClr val="bg1"/>
                </a:solidFill>
              </a:rPr>
              <a:t> de </a:t>
            </a:r>
            <a:r>
              <a:rPr lang="es-ES_tradnl" sz="3200" b="1" dirty="0" err="1" smtClean="0">
                <a:solidFill>
                  <a:schemeClr val="bg1"/>
                </a:solidFill>
              </a:rPr>
              <a:t>caminhar</a:t>
            </a:r>
            <a:r>
              <a:rPr lang="es-ES_tradnl" sz="3200" b="1" dirty="0" smtClean="0">
                <a:solidFill>
                  <a:schemeClr val="bg1"/>
                </a:solidFill>
              </a:rPr>
              <a:t> o </a:t>
            </a:r>
            <a:r>
              <a:rPr lang="es-ES_tradnl" sz="3200" b="1" dirty="0" err="1" smtClean="0">
                <a:solidFill>
                  <a:schemeClr val="bg1"/>
                </a:solidFill>
              </a:rPr>
              <a:t>seu</a:t>
            </a:r>
            <a:r>
              <a:rPr lang="es-ES_tradnl" sz="3200" b="1" dirty="0" smtClean="0">
                <a:solidFill>
                  <a:schemeClr val="bg1"/>
                </a:solidFill>
              </a:rPr>
              <a:t> </a:t>
            </a:r>
            <a:r>
              <a:rPr lang="es-ES_tradnl" sz="3200" b="1" dirty="0" err="1" smtClean="0">
                <a:solidFill>
                  <a:schemeClr val="bg1"/>
                </a:solidFill>
              </a:rPr>
              <a:t>caminho</a:t>
            </a:r>
            <a:r>
              <a:rPr lang="es-ES_tradnl" sz="3200" b="1" dirty="0" smtClean="0">
                <a:solidFill>
                  <a:schemeClr val="bg1"/>
                </a:solidFill>
              </a:rPr>
              <a:t>” (LARROSA, 1996. </a:t>
            </a:r>
            <a:r>
              <a:rPr lang="es-ES_tradnl" sz="3200" b="1" dirty="0" err="1" smtClean="0">
                <a:solidFill>
                  <a:schemeClr val="bg1"/>
                </a:solidFill>
              </a:rPr>
              <a:t>Tradução</a:t>
            </a:r>
            <a:r>
              <a:rPr lang="es-ES_tradnl" sz="3200" b="1" dirty="0" smtClean="0">
                <a:solidFill>
                  <a:schemeClr val="bg1"/>
                </a:solidFill>
              </a:rPr>
              <a:t> </a:t>
            </a:r>
            <a:r>
              <a:rPr lang="es-ES_tradnl" sz="3200" b="1" dirty="0" err="1" smtClean="0">
                <a:solidFill>
                  <a:schemeClr val="bg1"/>
                </a:solidFill>
              </a:rPr>
              <a:t>nossa</a:t>
            </a:r>
            <a:r>
              <a:rPr lang="es-ES_tradnl" sz="3200" b="1" dirty="0" smtClean="0">
                <a:solidFill>
                  <a:schemeClr val="bg1"/>
                </a:solidFill>
              </a:rPr>
              <a:t>).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79512" y="692696"/>
            <a:ext cx="878497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800" b="1" dirty="0" smtClean="0">
                <a:solidFill>
                  <a:schemeClr val="bg1"/>
                </a:solidFill>
              </a:rPr>
              <a:t>Todo nosso trabalho está investido do “poder da linguagem”  e da possibilidade de nos apropriarmos desse poder – empoderamento pessoal através da linguagem – para assegurar nosso direito à expressão. </a:t>
            </a:r>
            <a:endParaRPr lang="pt-BR" sz="4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90894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259632" y="0"/>
            <a:ext cx="6840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 smtClean="0">
                <a:solidFill>
                  <a:schemeClr val="bg1"/>
                </a:solidFill>
              </a:rPr>
              <a:t>BIBLIOGRAFIA</a:t>
            </a:r>
            <a:endParaRPr lang="pt-BR" sz="3600" b="1" dirty="0">
              <a:solidFill>
                <a:schemeClr val="bg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51520" y="980728"/>
            <a:ext cx="8712968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solidFill>
                  <a:schemeClr val="bg1"/>
                </a:solidFill>
              </a:rPr>
              <a:t>BORDINI, M. G.; AGUIAR, </a:t>
            </a:r>
            <a:r>
              <a:rPr lang="pt-BR" sz="2800" b="1" dirty="0" err="1" smtClean="0">
                <a:solidFill>
                  <a:schemeClr val="bg1"/>
                </a:solidFill>
              </a:rPr>
              <a:t>V.T.de.</a:t>
            </a:r>
            <a:r>
              <a:rPr lang="pt-BR" sz="2800" b="1" dirty="0" smtClean="0">
                <a:solidFill>
                  <a:schemeClr val="bg1"/>
                </a:solidFill>
              </a:rPr>
              <a:t> </a:t>
            </a:r>
            <a:r>
              <a:rPr lang="pt-BR" sz="2800" b="1" u="sng" dirty="0" smtClean="0">
                <a:solidFill>
                  <a:schemeClr val="bg1"/>
                </a:solidFill>
              </a:rPr>
              <a:t>Literatura: a formação do leitor: alternativas metodológicas.</a:t>
            </a:r>
            <a:r>
              <a:rPr lang="pt-BR" sz="2800" b="1" i="1" dirty="0" smtClean="0">
                <a:solidFill>
                  <a:schemeClr val="bg1"/>
                </a:solidFill>
              </a:rPr>
              <a:t> </a:t>
            </a:r>
            <a:r>
              <a:rPr lang="pt-BR" sz="2800" b="1" dirty="0" smtClean="0">
                <a:solidFill>
                  <a:schemeClr val="bg1"/>
                </a:solidFill>
              </a:rPr>
              <a:t>Porto Alegre: Mercado Aberto, 1988.</a:t>
            </a:r>
          </a:p>
          <a:p>
            <a:r>
              <a:rPr lang="pt-BR" sz="2800" b="1" dirty="0" smtClean="0">
                <a:solidFill>
                  <a:schemeClr val="bg1"/>
                </a:solidFill>
              </a:rPr>
              <a:t>DELEUZE, G. </a:t>
            </a:r>
            <a:r>
              <a:rPr lang="pt-BR" sz="2800" b="1" dirty="0" err="1" smtClean="0">
                <a:solidFill>
                  <a:schemeClr val="bg1"/>
                </a:solidFill>
              </a:rPr>
              <a:t>GUATTARi</a:t>
            </a:r>
            <a:r>
              <a:rPr lang="pt-BR" sz="2800" b="1" dirty="0" smtClean="0">
                <a:solidFill>
                  <a:schemeClr val="bg1"/>
                </a:solidFill>
              </a:rPr>
              <a:t>, F. </a:t>
            </a:r>
            <a:r>
              <a:rPr lang="pt-BR" sz="2800" b="1" u="sng" dirty="0" smtClean="0">
                <a:solidFill>
                  <a:schemeClr val="bg1"/>
                </a:solidFill>
              </a:rPr>
              <a:t>O que é filosofia. </a:t>
            </a:r>
            <a:r>
              <a:rPr lang="pt-BR" sz="2800" b="1" dirty="0" smtClean="0">
                <a:solidFill>
                  <a:schemeClr val="bg1"/>
                </a:solidFill>
              </a:rPr>
              <a:t> São Paulo: Editora 34, 1992.</a:t>
            </a:r>
          </a:p>
          <a:p>
            <a:r>
              <a:rPr lang="pt-BR" sz="2800" b="1" dirty="0" smtClean="0">
                <a:solidFill>
                  <a:schemeClr val="bg1"/>
                </a:solidFill>
              </a:rPr>
              <a:t>JARDIM, R. </a:t>
            </a:r>
            <a:r>
              <a:rPr lang="pt-BR" sz="2800" b="1" u="sng" dirty="0" smtClean="0">
                <a:solidFill>
                  <a:schemeClr val="bg1"/>
                </a:solidFill>
              </a:rPr>
              <a:t>O penhoar chinês</a:t>
            </a:r>
            <a:r>
              <a:rPr lang="pt-BR" sz="2800" b="1" dirty="0" smtClean="0">
                <a:solidFill>
                  <a:schemeClr val="bg1"/>
                </a:solidFill>
              </a:rPr>
              <a:t>. São Paulo: José Olympio, 2005.</a:t>
            </a:r>
          </a:p>
          <a:p>
            <a:r>
              <a:rPr lang="pt-BR" sz="2800" b="1" dirty="0" smtClean="0">
                <a:solidFill>
                  <a:schemeClr val="bg1"/>
                </a:solidFill>
              </a:rPr>
              <a:t>JAUSS, </a:t>
            </a:r>
            <a:r>
              <a:rPr lang="pt-BR" sz="2800" b="1" dirty="0" err="1" smtClean="0">
                <a:solidFill>
                  <a:schemeClr val="bg1"/>
                </a:solidFill>
              </a:rPr>
              <a:t>H.R.</a:t>
            </a:r>
            <a:r>
              <a:rPr lang="pt-BR" sz="2800" b="1" dirty="0" smtClean="0">
                <a:solidFill>
                  <a:schemeClr val="bg1"/>
                </a:solidFill>
              </a:rPr>
              <a:t> </a:t>
            </a:r>
            <a:r>
              <a:rPr lang="pt-BR" sz="2800" b="1" u="sng" dirty="0" smtClean="0">
                <a:solidFill>
                  <a:schemeClr val="bg1"/>
                </a:solidFill>
              </a:rPr>
              <a:t>A Literatura como Provocação. História da Literatura como Provocação Literária</a:t>
            </a:r>
            <a:r>
              <a:rPr lang="pt-BR" sz="2800" b="1" dirty="0" smtClean="0">
                <a:solidFill>
                  <a:schemeClr val="bg1"/>
                </a:solidFill>
              </a:rPr>
              <a:t>. Lisboa, Vega, 1993.</a:t>
            </a:r>
          </a:p>
          <a:p>
            <a:r>
              <a:rPr lang="pt-BR" sz="2800" b="1" dirty="0" smtClean="0">
                <a:solidFill>
                  <a:schemeClr val="bg1"/>
                </a:solidFill>
              </a:rPr>
              <a:t>LARROSA, J. Narrativa, </a:t>
            </a:r>
            <a:r>
              <a:rPr lang="pt-BR" sz="2800" b="1" dirty="0" err="1" smtClean="0">
                <a:solidFill>
                  <a:schemeClr val="bg1"/>
                </a:solidFill>
              </a:rPr>
              <a:t>Identidad</a:t>
            </a:r>
            <a:r>
              <a:rPr lang="pt-BR" sz="2800" b="1" dirty="0" smtClean="0">
                <a:solidFill>
                  <a:schemeClr val="bg1"/>
                </a:solidFill>
              </a:rPr>
              <a:t> e </a:t>
            </a:r>
            <a:r>
              <a:rPr lang="pt-BR" sz="2800" b="1" dirty="0" err="1" smtClean="0">
                <a:solidFill>
                  <a:schemeClr val="bg1"/>
                </a:solidFill>
              </a:rPr>
              <a:t>Desidentificación</a:t>
            </a:r>
            <a:r>
              <a:rPr lang="pt-BR" sz="2800" b="1" dirty="0" smtClean="0">
                <a:solidFill>
                  <a:schemeClr val="bg1"/>
                </a:solidFill>
              </a:rPr>
              <a:t>. In: LARROSA, Jorge</a:t>
            </a:r>
            <a:r>
              <a:rPr lang="pt-BR" sz="2800" b="1" u="sng" dirty="0" smtClean="0">
                <a:solidFill>
                  <a:schemeClr val="bg1"/>
                </a:solidFill>
              </a:rPr>
              <a:t>. La Experiência de </a:t>
            </a:r>
            <a:r>
              <a:rPr lang="pt-BR" sz="2800" b="1" u="sng" dirty="0" err="1" smtClean="0">
                <a:solidFill>
                  <a:schemeClr val="bg1"/>
                </a:solidFill>
              </a:rPr>
              <a:t>la</a:t>
            </a:r>
            <a:r>
              <a:rPr lang="pt-BR" sz="2800" b="1" u="sng" dirty="0" smtClean="0">
                <a:solidFill>
                  <a:schemeClr val="bg1"/>
                </a:solidFill>
              </a:rPr>
              <a:t> </a:t>
            </a:r>
            <a:r>
              <a:rPr lang="pt-BR" sz="2800" b="1" u="sng" dirty="0" err="1" smtClean="0">
                <a:solidFill>
                  <a:schemeClr val="bg1"/>
                </a:solidFill>
              </a:rPr>
              <a:t>Lectura</a:t>
            </a:r>
            <a:r>
              <a:rPr lang="pt-BR" sz="2800" b="1" u="sng" dirty="0" smtClean="0">
                <a:solidFill>
                  <a:schemeClr val="bg1"/>
                </a:solidFill>
              </a:rPr>
              <a:t>: </a:t>
            </a:r>
            <a:r>
              <a:rPr lang="pt-BR" sz="2800" b="1" u="sng" dirty="0" err="1" smtClean="0">
                <a:solidFill>
                  <a:schemeClr val="bg1"/>
                </a:solidFill>
              </a:rPr>
              <a:t>estudios</a:t>
            </a:r>
            <a:r>
              <a:rPr lang="pt-BR" sz="2800" b="1" u="sng" dirty="0" smtClean="0">
                <a:solidFill>
                  <a:schemeClr val="bg1"/>
                </a:solidFill>
              </a:rPr>
              <a:t> sobre literatura e </a:t>
            </a:r>
            <a:r>
              <a:rPr lang="pt-BR" sz="2800" b="1" u="sng" dirty="0" err="1" smtClean="0">
                <a:solidFill>
                  <a:schemeClr val="bg1"/>
                </a:solidFill>
              </a:rPr>
              <a:t>formación</a:t>
            </a:r>
            <a:r>
              <a:rPr lang="pt-BR" sz="2800" b="1" dirty="0" smtClean="0">
                <a:solidFill>
                  <a:schemeClr val="bg1"/>
                </a:solidFill>
              </a:rPr>
              <a:t>. Barcelona: Laertes S.A., 1996.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323528" y="302359"/>
            <a:ext cx="846144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b="1" dirty="0" smtClean="0">
                <a:solidFill>
                  <a:schemeClr val="bg1"/>
                </a:solidFill>
              </a:rPr>
              <a:t>LARROSA,  J. Notas sobre a Experiência e o Saber da Experiência.  Disponível em: educa.fcc.org.</a:t>
            </a:r>
            <a:r>
              <a:rPr lang="pt-BR" sz="2800" b="1" dirty="0" err="1" smtClean="0">
                <a:solidFill>
                  <a:schemeClr val="bg1"/>
                </a:solidFill>
              </a:rPr>
              <a:t>br</a:t>
            </a:r>
            <a:r>
              <a:rPr lang="pt-BR" sz="2800" b="1" dirty="0" smtClean="0">
                <a:solidFill>
                  <a:schemeClr val="bg1"/>
                </a:solidFill>
              </a:rPr>
              <a:t>/</a:t>
            </a:r>
            <a:r>
              <a:rPr lang="pt-BR" sz="2800" b="1" dirty="0" err="1" smtClean="0">
                <a:solidFill>
                  <a:schemeClr val="bg1"/>
                </a:solidFill>
              </a:rPr>
              <a:t>pdf</a:t>
            </a:r>
            <a:r>
              <a:rPr lang="pt-BR" sz="2800" b="1" dirty="0" smtClean="0">
                <a:solidFill>
                  <a:schemeClr val="bg1"/>
                </a:solidFill>
              </a:rPr>
              <a:t>/</a:t>
            </a:r>
            <a:r>
              <a:rPr lang="pt-BR" sz="2800" b="1" dirty="0" err="1" smtClean="0">
                <a:solidFill>
                  <a:schemeClr val="bg1"/>
                </a:solidFill>
              </a:rPr>
              <a:t>rbedu</a:t>
            </a:r>
            <a:r>
              <a:rPr lang="pt-BR" sz="2800" b="1" dirty="0" smtClean="0">
                <a:solidFill>
                  <a:schemeClr val="bg1"/>
                </a:solidFill>
              </a:rPr>
              <a:t>/n19/n19a03.pdf. Acesso em: 27 de julho de 2010.</a:t>
            </a:r>
          </a:p>
          <a:p>
            <a:pPr algn="just"/>
            <a:r>
              <a:rPr lang="pt-BR" sz="2800" b="1" dirty="0" smtClean="0">
                <a:solidFill>
                  <a:schemeClr val="bg1"/>
                </a:solidFill>
              </a:rPr>
              <a:t>MARTÍN, A. V. (2007). Gerontologia educativa: Enquadramento disciplinar para o estudo e intervenção socioeducativo com idosos. In A. R. Osório &amp; F. C. Pinto (</a:t>
            </a:r>
            <a:r>
              <a:rPr lang="pt-BR" sz="2800" b="1" dirty="0" err="1" smtClean="0">
                <a:solidFill>
                  <a:schemeClr val="bg1"/>
                </a:solidFill>
              </a:rPr>
              <a:t>eds</a:t>
            </a:r>
            <a:r>
              <a:rPr lang="pt-BR" sz="2800" b="1" dirty="0" smtClean="0">
                <a:solidFill>
                  <a:schemeClr val="bg1"/>
                </a:solidFill>
              </a:rPr>
              <a:t>.), </a:t>
            </a:r>
            <a:r>
              <a:rPr lang="pt-BR" sz="2800" b="1" u="sng" dirty="0" smtClean="0">
                <a:solidFill>
                  <a:schemeClr val="bg1"/>
                </a:solidFill>
              </a:rPr>
              <a:t>As pessoas idosas: Contexto social e intervenção educativa. </a:t>
            </a:r>
            <a:r>
              <a:rPr lang="pt-BR" sz="2800" b="1" dirty="0" smtClean="0">
                <a:solidFill>
                  <a:schemeClr val="bg1"/>
                </a:solidFill>
              </a:rPr>
              <a:t>Instituto Piaget.</a:t>
            </a:r>
          </a:p>
          <a:p>
            <a:r>
              <a:rPr lang="pt-BR" sz="2800" b="1" dirty="0" smtClean="0">
                <a:solidFill>
                  <a:schemeClr val="bg1"/>
                </a:solidFill>
              </a:rPr>
              <a:t>MEIRELES, C. </a:t>
            </a:r>
            <a:r>
              <a:rPr lang="pt-BR" sz="2800" b="1" u="sng" dirty="0" smtClean="0">
                <a:solidFill>
                  <a:schemeClr val="bg1"/>
                </a:solidFill>
              </a:rPr>
              <a:t>Poesia Completa. </a:t>
            </a:r>
            <a:r>
              <a:rPr lang="pt-BR" sz="2800" b="1" dirty="0" smtClean="0">
                <a:solidFill>
                  <a:schemeClr val="bg1"/>
                </a:solidFill>
              </a:rPr>
              <a:t>Rio de Janeiro: Nova Aguilar, 1994.</a:t>
            </a:r>
          </a:p>
          <a:p>
            <a:r>
              <a:rPr lang="pt-BR" sz="2800" b="1" dirty="0" smtClean="0">
                <a:solidFill>
                  <a:schemeClr val="bg1"/>
                </a:solidFill>
              </a:rPr>
              <a:t>PETIT, M. </a:t>
            </a:r>
            <a:r>
              <a:rPr lang="pt-BR" sz="2800" b="1" u="sng" dirty="0" smtClean="0">
                <a:solidFill>
                  <a:schemeClr val="bg1"/>
                </a:solidFill>
              </a:rPr>
              <a:t>A arte de ler. </a:t>
            </a:r>
            <a:r>
              <a:rPr lang="pt-BR" sz="2800" b="1" dirty="0" smtClean="0">
                <a:solidFill>
                  <a:schemeClr val="bg1"/>
                </a:solidFill>
              </a:rPr>
              <a:t>São Paulo: Ed. 34, 2009.</a:t>
            </a:r>
          </a:p>
          <a:p>
            <a:pPr algn="just"/>
            <a:r>
              <a:rPr lang="pt-BR" sz="2800" b="1" dirty="0" smtClean="0">
                <a:solidFill>
                  <a:schemeClr val="bg1"/>
                </a:solidFill>
              </a:rPr>
              <a:t>SCHOLZ, J. ET AL. </a:t>
            </a:r>
            <a:r>
              <a:rPr lang="en-US" sz="2800" b="1" dirty="0" smtClean="0">
                <a:solidFill>
                  <a:schemeClr val="bg1"/>
                </a:solidFill>
              </a:rPr>
              <a:t>Training induces changes in white-matter architecture. In: </a:t>
            </a:r>
            <a:r>
              <a:rPr lang="en-US" sz="2800" b="1" u="sng" dirty="0" smtClean="0">
                <a:solidFill>
                  <a:schemeClr val="bg1"/>
                </a:solidFill>
              </a:rPr>
              <a:t>Nature Neuroscience</a:t>
            </a:r>
            <a:r>
              <a:rPr lang="en-US" sz="2800" b="1" dirty="0" smtClean="0">
                <a:solidFill>
                  <a:schemeClr val="bg1"/>
                </a:solidFill>
              </a:rPr>
              <a:t>,  Oxford, </a:t>
            </a:r>
            <a:r>
              <a:rPr lang="pt-BR" sz="2800" b="1" dirty="0" smtClean="0">
                <a:solidFill>
                  <a:schemeClr val="bg1"/>
                </a:solidFill>
              </a:rPr>
              <a:t>12, 1370 - 1381 (2009). </a:t>
            </a:r>
            <a:endParaRPr lang="pt-BR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51520" y="260648"/>
            <a:ext cx="871296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600" b="1" dirty="0" smtClean="0">
                <a:solidFill>
                  <a:schemeClr val="bg1"/>
                </a:solidFill>
              </a:rPr>
              <a:t>A  leitura e a escrita costumam ser motivo de preocupação quando relacionadas à idade de escolarização, e, quase que exclusivamente, aparecem contextualizadas nas discussões sobre fracasso escolar, vestibular e temas correlatos.  Uma pesquisa breve pode revelar que não faltam estudos sobre a leitura – ou a falta de – vinculados às questões de ensino/aprendizagem, mas são raros os estudos que abordam a importância da leitura na idade adulta.</a:t>
            </a:r>
            <a:endParaRPr lang="pt-BR" sz="3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51520" y="332656"/>
            <a:ext cx="871296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600" b="1" dirty="0" smtClean="0">
                <a:solidFill>
                  <a:schemeClr val="bg1"/>
                </a:solidFill>
              </a:rPr>
              <a:t>Somos uma sociedade acostumada a ‘calcular’ o valor das coisas  por sua utilidade, e, segundo o entendimento de muitos, a leitura literária é algo inútil.  </a:t>
            </a:r>
          </a:p>
          <a:p>
            <a:pPr algn="just"/>
            <a:r>
              <a:rPr lang="pt-BR" sz="3600" b="1" dirty="0" smtClean="0">
                <a:solidFill>
                  <a:schemeClr val="bg1"/>
                </a:solidFill>
              </a:rPr>
              <a:t>Na contramão dessa postura, a antropóloga </a:t>
            </a:r>
            <a:r>
              <a:rPr lang="pt-BR" sz="3600" b="1" dirty="0" err="1" smtClean="0">
                <a:solidFill>
                  <a:schemeClr val="bg1"/>
                </a:solidFill>
              </a:rPr>
              <a:t>Michèle</a:t>
            </a:r>
            <a:r>
              <a:rPr lang="pt-BR" sz="3600" b="1" dirty="0" smtClean="0">
                <a:solidFill>
                  <a:schemeClr val="bg1"/>
                </a:solidFill>
              </a:rPr>
              <a:t> </a:t>
            </a:r>
            <a:r>
              <a:rPr lang="pt-BR" sz="3600" b="1" dirty="0" err="1" smtClean="0">
                <a:solidFill>
                  <a:schemeClr val="bg1"/>
                </a:solidFill>
              </a:rPr>
              <a:t>Petit</a:t>
            </a:r>
            <a:r>
              <a:rPr lang="pt-BR" sz="3600" b="1" dirty="0" smtClean="0">
                <a:solidFill>
                  <a:schemeClr val="bg1"/>
                </a:solidFill>
              </a:rPr>
              <a:t>, autora de “</a:t>
            </a:r>
            <a:r>
              <a:rPr lang="pt-BR" sz="3600" b="1" dirty="0" err="1" smtClean="0">
                <a:solidFill>
                  <a:schemeClr val="bg1"/>
                </a:solidFill>
              </a:rPr>
              <a:t>Ars</a:t>
            </a:r>
            <a:r>
              <a:rPr lang="pt-BR" sz="3600" b="1" dirty="0" smtClean="0">
                <a:solidFill>
                  <a:schemeClr val="bg1"/>
                </a:solidFill>
              </a:rPr>
              <a:t> de </a:t>
            </a:r>
            <a:r>
              <a:rPr lang="pt-BR" sz="3600" b="1" dirty="0" err="1" smtClean="0">
                <a:solidFill>
                  <a:schemeClr val="bg1"/>
                </a:solidFill>
              </a:rPr>
              <a:t>lire</a:t>
            </a:r>
            <a:r>
              <a:rPr lang="pt-BR" sz="3600" b="1" dirty="0" smtClean="0">
                <a:solidFill>
                  <a:schemeClr val="bg1"/>
                </a:solidFill>
              </a:rPr>
              <a:t>”, trabalha com uma ideia muito interessante:  a leitura em espaços de crise. O livro traz relatos de experiências de leitura em locais assolados por guerrilhas, com populações desterritorializadas e com toxicômanos.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51520" y="188640"/>
            <a:ext cx="8712968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3200" b="1" dirty="0" smtClean="0">
                <a:solidFill>
                  <a:schemeClr val="bg1"/>
                </a:solidFill>
              </a:rPr>
              <a:t>“Se o Poder teme tanto a </a:t>
            </a:r>
            <a:r>
              <a:rPr lang="es-ES" sz="3200" b="1" dirty="0" err="1" smtClean="0">
                <a:solidFill>
                  <a:schemeClr val="bg1"/>
                </a:solidFill>
              </a:rPr>
              <a:t>leitura</a:t>
            </a:r>
            <a:r>
              <a:rPr lang="es-ES" sz="3200" b="1" dirty="0" smtClean="0">
                <a:solidFill>
                  <a:schemeClr val="bg1"/>
                </a:solidFill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</a:rPr>
              <a:t>não</a:t>
            </a:r>
            <a:r>
              <a:rPr lang="es-ES" sz="3200" b="1" dirty="0" smtClean="0">
                <a:solidFill>
                  <a:schemeClr val="bg1"/>
                </a:solidFill>
              </a:rPr>
              <a:t>-escolarizada, </a:t>
            </a:r>
            <a:r>
              <a:rPr lang="es-ES" sz="3200" b="1" dirty="0" err="1" smtClean="0">
                <a:solidFill>
                  <a:schemeClr val="bg1"/>
                </a:solidFill>
              </a:rPr>
              <a:t>não</a:t>
            </a:r>
            <a:r>
              <a:rPr lang="es-ES" sz="3200" b="1" dirty="0" smtClean="0">
                <a:solidFill>
                  <a:schemeClr val="bg1"/>
                </a:solidFill>
              </a:rPr>
              <a:t>-controlada, </a:t>
            </a:r>
            <a:r>
              <a:rPr lang="es-ES" sz="3200" b="1" dirty="0" err="1" smtClean="0">
                <a:solidFill>
                  <a:schemeClr val="bg1"/>
                </a:solidFill>
              </a:rPr>
              <a:t>isso</a:t>
            </a:r>
            <a:r>
              <a:rPr lang="es-ES" sz="3200" b="1" dirty="0" smtClean="0">
                <a:solidFill>
                  <a:schemeClr val="bg1"/>
                </a:solidFill>
              </a:rPr>
              <a:t> se </a:t>
            </a:r>
            <a:r>
              <a:rPr lang="es-ES" sz="3200" b="1" dirty="0" err="1" smtClean="0">
                <a:solidFill>
                  <a:schemeClr val="bg1"/>
                </a:solidFill>
              </a:rPr>
              <a:t>deve</a:t>
            </a:r>
            <a:r>
              <a:rPr lang="es-ES" sz="3200" b="1" dirty="0" smtClean="0">
                <a:solidFill>
                  <a:schemeClr val="bg1"/>
                </a:solidFill>
              </a:rPr>
              <a:t> a </a:t>
            </a:r>
            <a:r>
              <a:rPr lang="es-ES" sz="3200" b="1" dirty="0" err="1" smtClean="0">
                <a:solidFill>
                  <a:schemeClr val="bg1"/>
                </a:solidFill>
              </a:rPr>
              <a:t>um</a:t>
            </a:r>
            <a:r>
              <a:rPr lang="es-ES" sz="3200" b="1" dirty="0" smtClean="0">
                <a:solidFill>
                  <a:schemeClr val="bg1"/>
                </a:solidFill>
              </a:rPr>
              <a:t> único motivo: a </a:t>
            </a:r>
            <a:r>
              <a:rPr lang="es-ES" sz="3200" b="1" dirty="0" err="1" smtClean="0">
                <a:solidFill>
                  <a:schemeClr val="bg1"/>
                </a:solidFill>
              </a:rPr>
              <a:t>apropriacão</a:t>
            </a:r>
            <a:r>
              <a:rPr lang="es-ES" sz="3200" b="1" dirty="0" smtClean="0">
                <a:solidFill>
                  <a:schemeClr val="bg1"/>
                </a:solidFill>
              </a:rPr>
              <a:t> da </a:t>
            </a:r>
            <a:r>
              <a:rPr lang="es-ES" sz="3200" b="1" dirty="0" err="1" smtClean="0">
                <a:solidFill>
                  <a:schemeClr val="bg1"/>
                </a:solidFill>
              </a:rPr>
              <a:t>língua</a:t>
            </a:r>
            <a:r>
              <a:rPr lang="es-ES" sz="3200" b="1" dirty="0" smtClean="0">
                <a:solidFill>
                  <a:schemeClr val="bg1"/>
                </a:solidFill>
              </a:rPr>
              <a:t>, o </a:t>
            </a:r>
            <a:r>
              <a:rPr lang="es-ES" sz="3200" b="1" dirty="0" err="1" smtClean="0">
                <a:solidFill>
                  <a:schemeClr val="bg1"/>
                </a:solidFill>
              </a:rPr>
              <a:t>acesso</a:t>
            </a:r>
            <a:r>
              <a:rPr lang="es-ES" sz="3200" b="1" dirty="0" smtClean="0">
                <a:solidFill>
                  <a:schemeClr val="bg1"/>
                </a:solidFill>
              </a:rPr>
              <a:t> a saberes </a:t>
            </a:r>
            <a:r>
              <a:rPr lang="es-ES" sz="3200" b="1" dirty="0" err="1" smtClean="0">
                <a:solidFill>
                  <a:schemeClr val="bg1"/>
                </a:solidFill>
              </a:rPr>
              <a:t>não</a:t>
            </a:r>
            <a:r>
              <a:rPr lang="es-ES" sz="3200" b="1" dirty="0" smtClean="0">
                <a:solidFill>
                  <a:schemeClr val="bg1"/>
                </a:solidFill>
              </a:rPr>
              <a:t>-institucionalizados, desenvolver </a:t>
            </a:r>
            <a:r>
              <a:rPr lang="es-ES" sz="3200" b="1" dirty="0" err="1" smtClean="0">
                <a:solidFill>
                  <a:schemeClr val="bg1"/>
                </a:solidFill>
              </a:rPr>
              <a:t>capacidade</a:t>
            </a:r>
            <a:r>
              <a:rPr lang="es-ES" sz="3200" b="1" dirty="0" smtClean="0">
                <a:solidFill>
                  <a:schemeClr val="bg1"/>
                </a:solidFill>
              </a:rPr>
              <a:t> de </a:t>
            </a:r>
            <a:r>
              <a:rPr lang="es-ES" sz="3200" b="1" dirty="0" err="1" smtClean="0">
                <a:solidFill>
                  <a:schemeClr val="bg1"/>
                </a:solidFill>
              </a:rPr>
              <a:t>distanciamento</a:t>
            </a:r>
            <a:r>
              <a:rPr lang="es-ES" sz="3200" b="1" dirty="0" smtClean="0">
                <a:solidFill>
                  <a:schemeClr val="bg1"/>
                </a:solidFill>
              </a:rPr>
              <a:t> e elaborar </a:t>
            </a:r>
            <a:r>
              <a:rPr lang="es-ES" sz="3200" b="1" dirty="0" err="1" smtClean="0">
                <a:solidFill>
                  <a:schemeClr val="bg1"/>
                </a:solidFill>
              </a:rPr>
              <a:t>um</a:t>
            </a:r>
            <a:r>
              <a:rPr lang="es-ES" sz="3200" b="1" dirty="0" smtClean="0">
                <a:solidFill>
                  <a:schemeClr val="bg1"/>
                </a:solidFill>
              </a:rPr>
              <a:t> ‘mundo </a:t>
            </a:r>
            <a:r>
              <a:rPr lang="es-ES" sz="3200" b="1" dirty="0" err="1" smtClean="0">
                <a:solidFill>
                  <a:schemeClr val="bg1"/>
                </a:solidFill>
              </a:rPr>
              <a:t>próprio</a:t>
            </a:r>
            <a:r>
              <a:rPr lang="es-ES" sz="3200" b="1" dirty="0" smtClean="0">
                <a:solidFill>
                  <a:schemeClr val="bg1"/>
                </a:solidFill>
              </a:rPr>
              <a:t>’, a partir  de </a:t>
            </a:r>
            <a:r>
              <a:rPr lang="es-ES" sz="3200" b="1" dirty="0" err="1" smtClean="0">
                <a:solidFill>
                  <a:schemeClr val="bg1"/>
                </a:solidFill>
              </a:rPr>
              <a:t>uma</a:t>
            </a:r>
            <a:r>
              <a:rPr lang="es-ES" sz="3200" b="1" dirty="0" smtClean="0">
                <a:solidFill>
                  <a:schemeClr val="bg1"/>
                </a:solidFill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</a:rPr>
              <a:t>reflexão</a:t>
            </a:r>
            <a:r>
              <a:rPr lang="es-ES" sz="3200" b="1" dirty="0" smtClean="0">
                <a:solidFill>
                  <a:schemeClr val="bg1"/>
                </a:solidFill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</a:rPr>
              <a:t>própria</a:t>
            </a:r>
            <a:r>
              <a:rPr lang="es-ES" sz="3200" b="1" dirty="0" smtClean="0">
                <a:solidFill>
                  <a:schemeClr val="bg1"/>
                </a:solidFill>
              </a:rPr>
              <a:t>, o que se torna </a:t>
            </a:r>
            <a:r>
              <a:rPr lang="es-ES" sz="3200" b="1" dirty="0" err="1" smtClean="0">
                <a:solidFill>
                  <a:schemeClr val="bg1"/>
                </a:solidFill>
              </a:rPr>
              <a:t>possível</a:t>
            </a:r>
            <a:r>
              <a:rPr lang="es-ES" sz="3200" b="1" dirty="0" smtClean="0">
                <a:solidFill>
                  <a:schemeClr val="bg1"/>
                </a:solidFill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</a:rPr>
              <a:t>com</a:t>
            </a:r>
            <a:r>
              <a:rPr lang="es-ES" sz="3200" b="1" dirty="0" smtClean="0">
                <a:solidFill>
                  <a:schemeClr val="bg1"/>
                </a:solidFill>
              </a:rPr>
              <a:t> a </a:t>
            </a:r>
            <a:r>
              <a:rPr lang="es-ES" sz="3200" b="1" dirty="0" err="1" smtClean="0">
                <a:solidFill>
                  <a:schemeClr val="bg1"/>
                </a:solidFill>
              </a:rPr>
              <a:t>leitura</a:t>
            </a:r>
            <a:r>
              <a:rPr lang="es-ES" sz="3200" b="1" dirty="0" smtClean="0">
                <a:solidFill>
                  <a:schemeClr val="bg1"/>
                </a:solidFill>
              </a:rPr>
              <a:t>, </a:t>
            </a:r>
            <a:r>
              <a:rPr lang="es-ES" sz="3200" b="1" dirty="0" err="1" smtClean="0">
                <a:solidFill>
                  <a:schemeClr val="bg1"/>
                </a:solidFill>
              </a:rPr>
              <a:t>são</a:t>
            </a:r>
            <a:r>
              <a:rPr lang="es-ES" sz="3200" b="1" dirty="0" smtClean="0">
                <a:solidFill>
                  <a:schemeClr val="bg1"/>
                </a:solidFill>
              </a:rPr>
              <a:t> os requisitos </a:t>
            </a:r>
            <a:r>
              <a:rPr lang="es-ES" sz="3200" b="1" dirty="0" err="1" smtClean="0">
                <a:solidFill>
                  <a:schemeClr val="bg1"/>
                </a:solidFill>
              </a:rPr>
              <a:t>prévios</a:t>
            </a:r>
            <a:r>
              <a:rPr lang="es-ES" sz="3200" b="1" dirty="0" smtClean="0">
                <a:solidFill>
                  <a:schemeClr val="bg1"/>
                </a:solidFill>
              </a:rPr>
              <a:t>, a </a:t>
            </a:r>
            <a:r>
              <a:rPr lang="es-ES" sz="3200" b="1" dirty="0" err="1" smtClean="0">
                <a:solidFill>
                  <a:schemeClr val="bg1"/>
                </a:solidFill>
              </a:rPr>
              <a:t>via</a:t>
            </a:r>
            <a:r>
              <a:rPr lang="es-ES" sz="3200" b="1" dirty="0" smtClean="0">
                <a:solidFill>
                  <a:schemeClr val="bg1"/>
                </a:solidFill>
              </a:rPr>
              <a:t> de </a:t>
            </a:r>
            <a:r>
              <a:rPr lang="es-ES" sz="3200" b="1" dirty="0" err="1" smtClean="0">
                <a:solidFill>
                  <a:schemeClr val="bg1"/>
                </a:solidFill>
              </a:rPr>
              <a:t>acesso</a:t>
            </a:r>
            <a:r>
              <a:rPr lang="es-ES" sz="3200" b="1" dirty="0" smtClean="0">
                <a:solidFill>
                  <a:schemeClr val="bg1"/>
                </a:solidFill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</a:rPr>
              <a:t>ao</a:t>
            </a:r>
            <a:r>
              <a:rPr lang="es-ES" sz="3200" b="1" dirty="0" smtClean="0">
                <a:solidFill>
                  <a:schemeClr val="bg1"/>
                </a:solidFill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</a:rPr>
              <a:t>exercício</a:t>
            </a:r>
            <a:r>
              <a:rPr lang="es-ES" sz="3200" b="1" dirty="0" smtClean="0">
                <a:solidFill>
                  <a:schemeClr val="bg1"/>
                </a:solidFill>
              </a:rPr>
              <a:t> dos </a:t>
            </a:r>
            <a:r>
              <a:rPr lang="es-ES" sz="3200" b="1" dirty="0" err="1" smtClean="0">
                <a:solidFill>
                  <a:schemeClr val="bg1"/>
                </a:solidFill>
              </a:rPr>
              <a:t>direitos</a:t>
            </a:r>
            <a:r>
              <a:rPr lang="es-ES" sz="3200" b="1" dirty="0" smtClean="0">
                <a:solidFill>
                  <a:schemeClr val="bg1"/>
                </a:solidFill>
              </a:rPr>
              <a:t> da </a:t>
            </a:r>
            <a:r>
              <a:rPr lang="es-ES" sz="3200" b="1" dirty="0" err="1" smtClean="0">
                <a:solidFill>
                  <a:schemeClr val="bg1"/>
                </a:solidFill>
              </a:rPr>
              <a:t>cidadania</a:t>
            </a:r>
            <a:r>
              <a:rPr lang="es-ES" sz="3200" b="1" dirty="0" smtClean="0">
                <a:solidFill>
                  <a:schemeClr val="bg1"/>
                </a:solidFill>
              </a:rPr>
              <a:t>. </a:t>
            </a:r>
            <a:r>
              <a:rPr lang="es-ES" sz="3200" b="1" dirty="0" err="1" smtClean="0">
                <a:solidFill>
                  <a:schemeClr val="bg1"/>
                </a:solidFill>
              </a:rPr>
              <a:t>Sim</a:t>
            </a:r>
            <a:r>
              <a:rPr lang="es-ES" sz="3200" b="1" dirty="0" smtClean="0">
                <a:solidFill>
                  <a:schemeClr val="bg1"/>
                </a:solidFill>
              </a:rPr>
              <a:t>, </a:t>
            </a:r>
            <a:r>
              <a:rPr lang="es-ES" sz="3200" b="1" dirty="0" err="1" smtClean="0">
                <a:solidFill>
                  <a:schemeClr val="bg1"/>
                </a:solidFill>
              </a:rPr>
              <a:t>pois</a:t>
            </a:r>
            <a:r>
              <a:rPr lang="es-ES" sz="3200" b="1" dirty="0" smtClean="0">
                <a:solidFill>
                  <a:schemeClr val="bg1"/>
                </a:solidFill>
              </a:rPr>
              <a:t> os </a:t>
            </a:r>
            <a:r>
              <a:rPr lang="es-ES" sz="3200" b="1" dirty="0" err="1" smtClean="0">
                <a:solidFill>
                  <a:schemeClr val="bg1"/>
                </a:solidFill>
              </a:rPr>
              <a:t>livros</a:t>
            </a:r>
            <a:r>
              <a:rPr lang="es-ES" sz="3200" b="1" dirty="0" smtClean="0">
                <a:solidFill>
                  <a:schemeClr val="bg1"/>
                </a:solidFill>
              </a:rPr>
              <a:t> nos </a:t>
            </a:r>
            <a:r>
              <a:rPr lang="es-ES" sz="3200" b="1" dirty="0" err="1" smtClean="0">
                <a:solidFill>
                  <a:schemeClr val="bg1"/>
                </a:solidFill>
              </a:rPr>
              <a:t>afastam</a:t>
            </a:r>
            <a:r>
              <a:rPr lang="es-ES" sz="3200" b="1" dirty="0" smtClean="0">
                <a:solidFill>
                  <a:schemeClr val="bg1"/>
                </a:solidFill>
              </a:rPr>
              <a:t> do mundo por </a:t>
            </a:r>
            <a:r>
              <a:rPr lang="es-ES" sz="3200" b="1" dirty="0" err="1" smtClean="0">
                <a:solidFill>
                  <a:schemeClr val="bg1"/>
                </a:solidFill>
              </a:rPr>
              <a:t>um</a:t>
            </a:r>
            <a:r>
              <a:rPr lang="es-ES" sz="3200" b="1" dirty="0" smtClean="0">
                <a:solidFill>
                  <a:schemeClr val="bg1"/>
                </a:solidFill>
              </a:rPr>
              <a:t> momento, mas, </a:t>
            </a:r>
            <a:r>
              <a:rPr lang="es-ES" sz="3200" b="1" dirty="0" err="1" smtClean="0">
                <a:solidFill>
                  <a:schemeClr val="bg1"/>
                </a:solidFill>
              </a:rPr>
              <a:t>depois</a:t>
            </a:r>
            <a:r>
              <a:rPr lang="es-ES" sz="3200" b="1" dirty="0" smtClean="0">
                <a:solidFill>
                  <a:schemeClr val="bg1"/>
                </a:solidFill>
              </a:rPr>
              <a:t>, o </a:t>
            </a:r>
            <a:r>
              <a:rPr lang="es-ES" sz="3200" b="1" dirty="0" err="1" smtClean="0">
                <a:solidFill>
                  <a:schemeClr val="bg1"/>
                </a:solidFill>
              </a:rPr>
              <a:t>leitor</a:t>
            </a:r>
            <a:r>
              <a:rPr lang="es-ES" sz="3200" b="1" dirty="0" smtClean="0">
                <a:solidFill>
                  <a:schemeClr val="bg1"/>
                </a:solidFill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</a:rPr>
              <a:t>regressa</a:t>
            </a:r>
            <a:r>
              <a:rPr lang="es-ES" sz="3200" b="1" dirty="0" smtClean="0">
                <a:solidFill>
                  <a:schemeClr val="bg1"/>
                </a:solidFill>
              </a:rPr>
              <a:t> a  </a:t>
            </a:r>
            <a:r>
              <a:rPr lang="es-ES" sz="3200" b="1" dirty="0" err="1" smtClean="0">
                <a:solidFill>
                  <a:schemeClr val="bg1"/>
                </a:solidFill>
              </a:rPr>
              <a:t>um</a:t>
            </a:r>
            <a:r>
              <a:rPr lang="es-ES" sz="3200" b="1" dirty="0" smtClean="0">
                <a:solidFill>
                  <a:schemeClr val="bg1"/>
                </a:solidFill>
              </a:rPr>
              <a:t> mundo transformado e ampliado, e consciente de que </a:t>
            </a:r>
            <a:r>
              <a:rPr lang="es-ES" sz="3200" b="1" dirty="0" err="1" smtClean="0">
                <a:solidFill>
                  <a:schemeClr val="bg1"/>
                </a:solidFill>
              </a:rPr>
              <a:t>deve</a:t>
            </a:r>
            <a:r>
              <a:rPr lang="es-ES" sz="3200" b="1" dirty="0" smtClean="0">
                <a:solidFill>
                  <a:schemeClr val="bg1"/>
                </a:solidFill>
              </a:rPr>
              <a:t> tomar parte </a:t>
            </a:r>
            <a:r>
              <a:rPr lang="es-ES" sz="3200" b="1" dirty="0" err="1" smtClean="0">
                <a:solidFill>
                  <a:schemeClr val="bg1"/>
                </a:solidFill>
              </a:rPr>
              <a:t>ativa</a:t>
            </a:r>
            <a:r>
              <a:rPr lang="es-ES" sz="3200" b="1" dirty="0" smtClean="0">
                <a:solidFill>
                  <a:schemeClr val="bg1"/>
                </a:solidFill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</a:rPr>
              <a:t>em</a:t>
            </a:r>
            <a:r>
              <a:rPr lang="es-ES" sz="3200" b="1" dirty="0" smtClean="0">
                <a:solidFill>
                  <a:schemeClr val="bg1"/>
                </a:solidFill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</a:rPr>
              <a:t>seu</a:t>
            </a:r>
            <a:r>
              <a:rPr lang="es-ES" sz="3200" b="1" dirty="0" smtClean="0">
                <a:solidFill>
                  <a:schemeClr val="bg1"/>
                </a:solidFill>
              </a:rPr>
              <a:t> </a:t>
            </a:r>
            <a:r>
              <a:rPr lang="es-ES" sz="3200" b="1" dirty="0" err="1" smtClean="0">
                <a:solidFill>
                  <a:schemeClr val="bg1"/>
                </a:solidFill>
              </a:rPr>
              <a:t>devir</a:t>
            </a:r>
            <a:r>
              <a:rPr lang="es-ES" sz="3200" b="1" dirty="0" smtClean="0">
                <a:solidFill>
                  <a:schemeClr val="bg1"/>
                </a:solidFill>
              </a:rPr>
              <a:t>” (PETIT, 2009, p.78, trad. </a:t>
            </a:r>
            <a:r>
              <a:rPr lang="es-ES" sz="3200" b="1" dirty="0" err="1" smtClean="0">
                <a:solidFill>
                  <a:schemeClr val="bg1"/>
                </a:solidFill>
              </a:rPr>
              <a:t>nossa</a:t>
            </a:r>
            <a:r>
              <a:rPr lang="es-ES" sz="3200" b="1" dirty="0" smtClean="0">
                <a:solidFill>
                  <a:schemeClr val="bg1"/>
                </a:solidFill>
              </a:rPr>
              <a:t>). (</a:t>
            </a:r>
            <a:r>
              <a:rPr lang="es-ES" sz="3200" b="1" dirty="0" err="1" smtClean="0">
                <a:solidFill>
                  <a:schemeClr val="bg1"/>
                </a:solidFill>
              </a:rPr>
              <a:t>pg</a:t>
            </a:r>
            <a:r>
              <a:rPr lang="es-ES" sz="3200" b="1" dirty="0" smtClean="0">
                <a:solidFill>
                  <a:schemeClr val="bg1"/>
                </a:solidFill>
              </a:rPr>
              <a:t> 45)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www.flip4new.de/blog/wp-content/uploads/2014/02/Books-06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62"/>
          <a:stretch/>
        </p:blipFill>
        <p:spPr bwMode="auto">
          <a:xfrm>
            <a:off x="22272" y="3864193"/>
            <a:ext cx="9144000" cy="2996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251520" y="260648"/>
            <a:ext cx="871296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000" b="1" dirty="0" smtClean="0">
                <a:solidFill>
                  <a:schemeClr val="bg1"/>
                </a:solidFill>
              </a:rPr>
              <a:t>A nossa oficina trabalha, justamente, com a ideia da leitura não escolarizada, a fruição do texto, do enredo, da forma escrita, com a única finalidade de estimular ideias, contribuir para o autoconhecimento, promover a autoaprendizagem. Trabalhamos, ainda, com o conceito do “espaço de crise” representado pelo envelhecimento.</a:t>
            </a:r>
            <a:endParaRPr lang="pt-BR" sz="3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032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http://www.flip4new.de/blog/wp-content/uploads/2014/02/Books-06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62"/>
          <a:stretch/>
        </p:blipFill>
        <p:spPr bwMode="auto">
          <a:xfrm>
            <a:off x="0" y="0"/>
            <a:ext cx="9144000" cy="2996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107504" y="3140968"/>
            <a:ext cx="856895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000" b="1" dirty="0" smtClean="0">
                <a:solidFill>
                  <a:schemeClr val="bg1"/>
                </a:solidFill>
              </a:rPr>
              <a:t>Ou seja, acreditamos que várias fases da vida, a exemplo do envelhecimento, se instauram exatamente nesse  “lugar” de crise.</a:t>
            </a:r>
          </a:p>
          <a:p>
            <a:pPr algn="just"/>
            <a:endParaRPr lang="pt-BR" sz="3000" b="1" dirty="0" smtClean="0">
              <a:solidFill>
                <a:schemeClr val="bg1"/>
              </a:solidFill>
            </a:endParaRPr>
          </a:p>
          <a:p>
            <a:pPr algn="just"/>
            <a:r>
              <a:rPr lang="pt-BR" sz="3000" b="1" dirty="0" smtClean="0">
                <a:solidFill>
                  <a:schemeClr val="bg1"/>
                </a:solidFill>
              </a:rPr>
              <a:t>Daí a importância da leitura literária e da expressão escrita.</a:t>
            </a:r>
            <a:r>
              <a:rPr lang="pt-BR" sz="3000" dirty="0" smtClean="0"/>
              <a:t>.</a:t>
            </a:r>
            <a:endParaRPr lang="pt-BR" sz="3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51520" y="188640"/>
            <a:ext cx="8568952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 smtClean="0">
                <a:solidFill>
                  <a:schemeClr val="bg1"/>
                </a:solidFill>
              </a:rPr>
              <a:t>ENFOQUES:</a:t>
            </a:r>
          </a:p>
          <a:p>
            <a:pPr algn="ctr"/>
            <a:endParaRPr lang="pt-BR" sz="4400" b="1" dirty="0" smtClean="0">
              <a:solidFill>
                <a:schemeClr val="bg1"/>
              </a:solidFill>
            </a:endParaRPr>
          </a:p>
          <a:p>
            <a:pPr algn="just"/>
            <a:r>
              <a:rPr lang="pt-BR" sz="3600" dirty="0" smtClean="0">
                <a:solidFill>
                  <a:schemeClr val="bg1"/>
                </a:solidFill>
              </a:rPr>
              <a:t>A Oficina de leitura e produção de textos voltada ao público adulto tem dois enfoques principais: </a:t>
            </a:r>
          </a:p>
          <a:p>
            <a:pPr algn="just"/>
            <a:endParaRPr lang="pt-BR" sz="3600" dirty="0">
              <a:solidFill>
                <a:schemeClr val="bg1"/>
              </a:solidFill>
            </a:endParaRPr>
          </a:p>
          <a:p>
            <a:pPr marL="742950" indent="-742950" algn="just">
              <a:buFont typeface="+mj-lt"/>
              <a:buAutoNum type="arabicPeriod"/>
            </a:pPr>
            <a:r>
              <a:rPr lang="pt-BR" sz="3600" dirty="0" smtClean="0">
                <a:solidFill>
                  <a:schemeClr val="bg1"/>
                </a:solidFill>
              </a:rPr>
              <a:t>O resgate das potencialidades criadoras desses adultos maiores.</a:t>
            </a:r>
          </a:p>
          <a:p>
            <a:pPr marL="742950" indent="-742950" algn="just"/>
            <a:endParaRPr lang="pt-BR" sz="3600" dirty="0" smtClean="0">
              <a:solidFill>
                <a:schemeClr val="bg1"/>
              </a:solidFill>
            </a:endParaRPr>
          </a:p>
          <a:p>
            <a:pPr marL="742950" indent="-742950" algn="just">
              <a:buFont typeface="+mj-lt"/>
              <a:buAutoNum type="arabicPeriod"/>
            </a:pPr>
            <a:r>
              <a:rPr lang="pt-BR" sz="3600" dirty="0" smtClean="0">
                <a:solidFill>
                  <a:schemeClr val="bg1"/>
                </a:solidFill>
              </a:rPr>
              <a:t>A exploração das vertentes terapêuticas da leitura literária.</a:t>
            </a:r>
            <a:endParaRPr lang="pt-BR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51520" y="548680"/>
            <a:ext cx="864096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b="1" dirty="0" smtClean="0">
                <a:solidFill>
                  <a:schemeClr val="bg1"/>
                </a:solidFill>
              </a:rPr>
              <a:t>É comum ouvirmos que  os idosos são “conformistas”, “não têm flexibilidade”, e, realmente, a falta de estímulo pode resultar nisso. Mas, independente da idade, todos desejamos uma vida mais significativa. Quando utilizamos nosso potencial criativo - entendendo a criatividade como um impulso vital do  ser humano - em todos os  ângulos de nossa existência, em todos os nossos afazeres, nos aproximamos mais da possibilidade de ter uma vida com sentido, com perspectivas.  </a:t>
            </a:r>
            <a:endParaRPr lang="pt-BR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</TotalTime>
  <Words>1733</Words>
  <Application>Microsoft Office PowerPoint</Application>
  <PresentationFormat>Apresentação na tela (4:3)</PresentationFormat>
  <Paragraphs>56</Paragraphs>
  <Slides>24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24</vt:i4>
      </vt:variant>
    </vt:vector>
  </HeadingPairs>
  <TitlesOfParts>
    <vt:vector size="29" baseType="lpstr">
      <vt:lpstr>Batang</vt:lpstr>
      <vt:lpstr>Arial</vt:lpstr>
      <vt:lpstr>Bodoni MT Black</vt:lpstr>
      <vt:lpstr>Calibri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Sandra Baldessin</dc:creator>
  <cp:lastModifiedBy>Sandra Baldessin</cp:lastModifiedBy>
  <cp:revision>92</cp:revision>
  <dcterms:created xsi:type="dcterms:W3CDTF">2011-10-20T18:06:51Z</dcterms:created>
  <dcterms:modified xsi:type="dcterms:W3CDTF">2016-03-13T19:50:39Z</dcterms:modified>
</cp:coreProperties>
</file>